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59"/>
  </p:notesMasterIdLst>
  <p:handoutMasterIdLst>
    <p:handoutMasterId r:id="rId60"/>
  </p:handoutMasterIdLst>
  <p:sldIdLst>
    <p:sldId id="312" r:id="rId2"/>
    <p:sldId id="431" r:id="rId3"/>
    <p:sldId id="432" r:id="rId4"/>
    <p:sldId id="433" r:id="rId5"/>
    <p:sldId id="434" r:id="rId6"/>
    <p:sldId id="829" r:id="rId7"/>
    <p:sldId id="830" r:id="rId8"/>
    <p:sldId id="831" r:id="rId9"/>
    <p:sldId id="832" r:id="rId10"/>
    <p:sldId id="833" r:id="rId11"/>
    <p:sldId id="834" r:id="rId12"/>
    <p:sldId id="835" r:id="rId13"/>
    <p:sldId id="836" r:id="rId14"/>
    <p:sldId id="845" r:id="rId15"/>
    <p:sldId id="435" r:id="rId16"/>
    <p:sldId id="825" r:id="rId17"/>
    <p:sldId id="436" r:id="rId18"/>
    <p:sldId id="439" r:id="rId19"/>
    <p:sldId id="440" r:id="rId20"/>
    <p:sldId id="437" r:id="rId21"/>
    <p:sldId id="838" r:id="rId22"/>
    <p:sldId id="441" r:id="rId23"/>
    <p:sldId id="735" r:id="rId24"/>
    <p:sldId id="621" r:id="rId25"/>
    <p:sldId id="623" r:id="rId26"/>
    <p:sldId id="410" r:id="rId27"/>
    <p:sldId id="627" r:id="rId28"/>
    <p:sldId id="696" r:id="rId29"/>
    <p:sldId id="411" r:id="rId30"/>
    <p:sldId id="400" r:id="rId31"/>
    <p:sldId id="637" r:id="rId32"/>
    <p:sldId id="639" r:id="rId33"/>
    <p:sldId id="631" r:id="rId34"/>
    <p:sldId id="784" r:id="rId35"/>
    <p:sldId id="791" r:id="rId36"/>
    <p:sldId id="816" r:id="rId37"/>
    <p:sldId id="795" r:id="rId38"/>
    <p:sldId id="797" r:id="rId39"/>
    <p:sldId id="416" r:id="rId40"/>
    <p:sldId id="417" r:id="rId41"/>
    <p:sldId id="807" r:id="rId42"/>
    <p:sldId id="537" r:id="rId43"/>
    <p:sldId id="757" r:id="rId44"/>
    <p:sldId id="847" r:id="rId45"/>
    <p:sldId id="849" r:id="rId46"/>
    <p:sldId id="848" r:id="rId47"/>
    <p:sldId id="850" r:id="rId48"/>
    <p:sldId id="852" r:id="rId49"/>
    <p:sldId id="822" r:id="rId50"/>
    <p:sldId id="823" r:id="rId51"/>
    <p:sldId id="844" r:id="rId52"/>
    <p:sldId id="828" r:id="rId53"/>
    <p:sldId id="839" r:id="rId54"/>
    <p:sldId id="840" r:id="rId55"/>
    <p:sldId id="841" r:id="rId56"/>
    <p:sldId id="420" r:id="rId57"/>
    <p:sldId id="379" r:id="rId58"/>
  </p:sldIdLst>
  <p:sldSz cx="10287000" cy="6858000" type="35mm"/>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160">
          <p15:clr>
            <a:srgbClr val="A4A3A4"/>
          </p15:clr>
        </p15:guide>
        <p15:guide id="2" pos="32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p:restoredTop sz="66803"/>
  </p:normalViewPr>
  <p:slideViewPr>
    <p:cSldViewPr>
      <p:cViewPr varScale="1">
        <p:scale>
          <a:sx n="83" d="100"/>
          <a:sy n="83" d="100"/>
        </p:scale>
        <p:origin x="2624"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1" d="100"/>
          <a:sy n="31" d="100"/>
        </p:scale>
        <p:origin x="-1206" y="-72"/>
      </p:cViewPr>
      <p:guideLst>
        <p:guide orient="horz" pos="2160"/>
        <p:guide pos="32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54CCFDD-A45E-1E5F-7108-AB4D4F62921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2" charset="0"/>
                <a:ea typeface="ＭＳ Ｐゴシック" pitchFamily="-112" charset="-128"/>
                <a:cs typeface="+mn-cs"/>
              </a:defRPr>
            </a:lvl1pPr>
          </a:lstStyle>
          <a:p>
            <a:pPr>
              <a:defRPr/>
            </a:pPr>
            <a:endParaRPr lang="en-US"/>
          </a:p>
        </p:txBody>
      </p:sp>
      <p:sp>
        <p:nvSpPr>
          <p:cNvPr id="2051" name="Rectangle 3">
            <a:extLst>
              <a:ext uri="{FF2B5EF4-FFF2-40B4-BE49-F238E27FC236}">
                <a16:creationId xmlns:a16="http://schemas.microsoft.com/office/drawing/2014/main" id="{B532E76F-5A6E-660F-7F87-2DD8AC82A4D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2" charset="0"/>
                <a:ea typeface="ＭＳ Ｐゴシック" pitchFamily="-112" charset="-128"/>
                <a:cs typeface="+mn-cs"/>
              </a:defRPr>
            </a:lvl1pPr>
          </a:lstStyle>
          <a:p>
            <a:pPr>
              <a:defRPr/>
            </a:pPr>
            <a:endParaRPr lang="en-US"/>
          </a:p>
        </p:txBody>
      </p:sp>
      <p:sp>
        <p:nvSpPr>
          <p:cNvPr id="2052" name="Rectangle 4">
            <a:extLst>
              <a:ext uri="{FF2B5EF4-FFF2-40B4-BE49-F238E27FC236}">
                <a16:creationId xmlns:a16="http://schemas.microsoft.com/office/drawing/2014/main" id="{94B93FB9-E440-EF74-FC62-85AF2397F6EA}"/>
              </a:ext>
            </a:extLst>
          </p:cNvPr>
          <p:cNvSpPr>
            <a:spLocks noGrp="1" noRot="1" noChangeAspect="1" noChangeArrowheads="1" noTextEdit="1"/>
          </p:cNvSpPr>
          <p:nvPr>
            <p:ph type="sldImg" idx="2"/>
          </p:nvPr>
        </p:nvSpPr>
        <p:spPr bwMode="auto">
          <a:xfrm>
            <a:off x="866775" y="692150"/>
            <a:ext cx="512445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2CF452A6-0B93-4355-185A-2C0DE28971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054" name="Rectangle 6">
            <a:extLst>
              <a:ext uri="{FF2B5EF4-FFF2-40B4-BE49-F238E27FC236}">
                <a16:creationId xmlns:a16="http://schemas.microsoft.com/office/drawing/2014/main" id="{39934369-C929-6D3E-8BFB-EA8F5177F06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2" charset="0"/>
                <a:ea typeface="ＭＳ Ｐゴシック" pitchFamily="-112" charset="-128"/>
                <a:cs typeface="+mn-cs"/>
              </a:defRPr>
            </a:lvl1pPr>
          </a:lstStyle>
          <a:p>
            <a:pPr>
              <a:defRPr/>
            </a:pPr>
            <a:endParaRPr lang="en-US"/>
          </a:p>
        </p:txBody>
      </p:sp>
      <p:sp>
        <p:nvSpPr>
          <p:cNvPr id="2055" name="Rectangle 7">
            <a:extLst>
              <a:ext uri="{FF2B5EF4-FFF2-40B4-BE49-F238E27FC236}">
                <a16:creationId xmlns:a16="http://schemas.microsoft.com/office/drawing/2014/main" id="{FCB17360-6995-1C29-9DD0-C758FDAA795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anose="02020603050405020304" pitchFamily="18" charset="0"/>
              </a:defRPr>
            </a:lvl1pPr>
          </a:lstStyle>
          <a:p>
            <a:fld id="{75D54CF9-35D2-B545-BFC1-04AEC46D52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08" charset="-128"/>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C20686C-D593-F042-D508-C8F647735167}"/>
              </a:ext>
            </a:extLst>
          </p:cNvPr>
          <p:cNvSpPr>
            <a:spLocks noGrp="1" noRot="1" noChangeAspect="1" noTextEdit="1"/>
          </p:cNvSpPr>
          <p:nvPr>
            <p:ph type="sldImg"/>
          </p:nvPr>
        </p:nvSpPr>
        <p:spPr>
          <a:ln/>
        </p:spPr>
      </p:sp>
      <p:sp>
        <p:nvSpPr>
          <p:cNvPr id="4099" name="Notes Placeholder 2">
            <a:extLst>
              <a:ext uri="{FF2B5EF4-FFF2-40B4-BE49-F238E27FC236}">
                <a16:creationId xmlns:a16="http://schemas.microsoft.com/office/drawing/2014/main" id="{AD8C02BE-00F0-87F6-8105-4808690AAB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00" name="Slide Number Placeholder 3">
            <a:extLst>
              <a:ext uri="{FF2B5EF4-FFF2-40B4-BE49-F238E27FC236}">
                <a16:creationId xmlns:a16="http://schemas.microsoft.com/office/drawing/2014/main" id="{9FAB00FD-25DF-667B-E030-91365485E3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4A8C507-927B-8343-A373-DAA4A80DC8BC}" type="slidenum">
              <a:rPr lang="en-US" altLang="en-US" sz="1000"/>
              <a:pPr>
                <a:spcBef>
                  <a:spcPct val="0"/>
                </a:spcBef>
              </a:pPr>
              <a:t>1</a:t>
            </a:fld>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27</a:t>
            </a:fld>
            <a:endParaRPr lang="en-US" altLang="en-US"/>
          </a:p>
        </p:txBody>
      </p:sp>
    </p:spTree>
    <p:extLst>
      <p:ext uri="{BB962C8B-B14F-4D97-AF65-F5344CB8AC3E}">
        <p14:creationId xmlns:p14="http://schemas.microsoft.com/office/powerpoint/2010/main" val="301245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28</a:t>
            </a:fld>
            <a:endParaRPr lang="en-US" altLang="en-US"/>
          </a:p>
        </p:txBody>
      </p:sp>
    </p:spTree>
    <p:extLst>
      <p:ext uri="{BB962C8B-B14F-4D97-AF65-F5344CB8AC3E}">
        <p14:creationId xmlns:p14="http://schemas.microsoft.com/office/powerpoint/2010/main" val="285930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29</a:t>
            </a:fld>
            <a:endParaRPr lang="en-US" altLang="en-US"/>
          </a:p>
        </p:txBody>
      </p:sp>
    </p:spTree>
    <p:extLst>
      <p:ext uri="{BB962C8B-B14F-4D97-AF65-F5344CB8AC3E}">
        <p14:creationId xmlns:p14="http://schemas.microsoft.com/office/powerpoint/2010/main" val="331726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30</a:t>
            </a:fld>
            <a:endParaRPr lang="en-US" altLang="en-US"/>
          </a:p>
        </p:txBody>
      </p:sp>
    </p:spTree>
    <p:extLst>
      <p:ext uri="{BB962C8B-B14F-4D97-AF65-F5344CB8AC3E}">
        <p14:creationId xmlns:p14="http://schemas.microsoft.com/office/powerpoint/2010/main" val="62614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A29930D-FD5C-DFF1-CB8B-17E5362AE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F66D532-53AD-511E-C507-3F2AB51189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AF96ECBA-0B8C-8CDD-17F1-CD6492191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66D639-E521-324C-8D9D-C0ED9A719C4F}" type="slidenum">
              <a:rPr lang="en-US" altLang="en-US"/>
              <a:pPr/>
              <a:t>34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36</a:t>
            </a:fld>
            <a:endParaRPr lang="en-US" altLang="en-US"/>
          </a:p>
        </p:txBody>
      </p:sp>
    </p:spTree>
    <p:extLst>
      <p:ext uri="{BB962C8B-B14F-4D97-AF65-F5344CB8AC3E}">
        <p14:creationId xmlns:p14="http://schemas.microsoft.com/office/powerpoint/2010/main" val="22809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37</a:t>
            </a:fld>
            <a:endParaRPr lang="en-US" altLang="en-US"/>
          </a:p>
        </p:txBody>
      </p:sp>
    </p:spTree>
    <p:extLst>
      <p:ext uri="{BB962C8B-B14F-4D97-AF65-F5344CB8AC3E}">
        <p14:creationId xmlns:p14="http://schemas.microsoft.com/office/powerpoint/2010/main" val="293684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38</a:t>
            </a:fld>
            <a:endParaRPr lang="en-US" altLang="en-US"/>
          </a:p>
        </p:txBody>
      </p:sp>
    </p:spTree>
    <p:extLst>
      <p:ext uri="{BB962C8B-B14F-4D97-AF65-F5344CB8AC3E}">
        <p14:creationId xmlns:p14="http://schemas.microsoft.com/office/powerpoint/2010/main" val="52829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41</a:t>
            </a:fld>
            <a:endParaRPr lang="en-US" altLang="en-US"/>
          </a:p>
        </p:txBody>
      </p:sp>
    </p:spTree>
    <p:extLst>
      <p:ext uri="{BB962C8B-B14F-4D97-AF65-F5344CB8AC3E}">
        <p14:creationId xmlns:p14="http://schemas.microsoft.com/office/powerpoint/2010/main" val="2102763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43</a:t>
            </a:fld>
            <a:endParaRPr lang="en-US" altLang="en-US"/>
          </a:p>
        </p:txBody>
      </p:sp>
    </p:spTree>
    <p:extLst>
      <p:ext uri="{BB962C8B-B14F-4D97-AF65-F5344CB8AC3E}">
        <p14:creationId xmlns:p14="http://schemas.microsoft.com/office/powerpoint/2010/main" val="48362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2</a:t>
            </a:fld>
            <a:endParaRPr lang="en-US" altLang="en-US"/>
          </a:p>
        </p:txBody>
      </p:sp>
    </p:spTree>
    <p:extLst>
      <p:ext uri="{BB962C8B-B14F-4D97-AF65-F5344CB8AC3E}">
        <p14:creationId xmlns:p14="http://schemas.microsoft.com/office/powerpoint/2010/main" val="421981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like if:</a:t>
            </a:r>
          </a:p>
          <a:p>
            <a:endParaRPr lang="en-US" dirty="0"/>
          </a:p>
          <a:p>
            <a:pPr marL="171450" indent="-171450">
              <a:buFontTx/>
              <a:buChar char="-"/>
            </a:pPr>
            <a:r>
              <a:rPr lang="en-US" dirty="0"/>
              <a:t>All the evidence said to not speed but the experts counseled us to speed</a:t>
            </a:r>
          </a:p>
          <a:p>
            <a:pPr marL="171450" indent="-171450">
              <a:buFontTx/>
              <a:buChar char="-"/>
            </a:pPr>
            <a:r>
              <a:rPr lang="en-US" dirty="0"/>
              <a:t>All the evidence said to use our seat belt but the experts counseled us to not use our seat belt.</a:t>
            </a:r>
          </a:p>
          <a:p>
            <a:pPr marL="171450" indent="-171450">
              <a:buFontTx/>
              <a:buChar char="-"/>
            </a:pPr>
            <a:r>
              <a:rPr lang="en-US" dirty="0"/>
              <a:t>All the evidence said to not drink and drive but the experts counseled us to drink and drive</a:t>
            </a:r>
          </a:p>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51</a:t>
            </a:fld>
            <a:endParaRPr lang="en-US" altLang="en-US"/>
          </a:p>
        </p:txBody>
      </p:sp>
    </p:spTree>
    <p:extLst>
      <p:ext uri="{BB962C8B-B14F-4D97-AF65-F5344CB8AC3E}">
        <p14:creationId xmlns:p14="http://schemas.microsoft.com/office/powerpoint/2010/main" val="3560800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52</a:t>
            </a:fld>
            <a:endParaRPr lang="en-US" altLang="en-US"/>
          </a:p>
        </p:txBody>
      </p:sp>
    </p:spTree>
    <p:extLst>
      <p:ext uri="{BB962C8B-B14F-4D97-AF65-F5344CB8AC3E}">
        <p14:creationId xmlns:p14="http://schemas.microsoft.com/office/powerpoint/2010/main" val="87654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3</a:t>
            </a:fld>
            <a:endParaRPr lang="en-US" altLang="en-US"/>
          </a:p>
        </p:txBody>
      </p:sp>
    </p:spTree>
    <p:extLst>
      <p:ext uri="{BB962C8B-B14F-4D97-AF65-F5344CB8AC3E}">
        <p14:creationId xmlns:p14="http://schemas.microsoft.com/office/powerpoint/2010/main" val="35920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4</a:t>
            </a:fld>
            <a:endParaRPr lang="en-US" altLang="en-US"/>
          </a:p>
        </p:txBody>
      </p:sp>
    </p:spTree>
    <p:extLst>
      <p:ext uri="{BB962C8B-B14F-4D97-AF65-F5344CB8AC3E}">
        <p14:creationId xmlns:p14="http://schemas.microsoft.com/office/powerpoint/2010/main" val="83774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5</a:t>
            </a:fld>
            <a:endParaRPr lang="en-US" altLang="en-US"/>
          </a:p>
        </p:txBody>
      </p:sp>
    </p:spTree>
    <p:extLst>
      <p:ext uri="{BB962C8B-B14F-4D97-AF65-F5344CB8AC3E}">
        <p14:creationId xmlns:p14="http://schemas.microsoft.com/office/powerpoint/2010/main" val="234453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Implied that the risk of harm is over and above baseline risk inherent in the job</a:t>
            </a:r>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8</a:t>
            </a:fld>
            <a:endParaRPr lang="en-US" altLang="en-US"/>
          </a:p>
        </p:txBody>
      </p:sp>
    </p:spTree>
    <p:extLst>
      <p:ext uri="{BB962C8B-B14F-4D97-AF65-F5344CB8AC3E}">
        <p14:creationId xmlns:p14="http://schemas.microsoft.com/office/powerpoint/2010/main" val="417953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19</a:t>
            </a:fld>
            <a:endParaRPr lang="en-US" altLang="en-US"/>
          </a:p>
        </p:txBody>
      </p:sp>
    </p:spTree>
    <p:extLst>
      <p:ext uri="{BB962C8B-B14F-4D97-AF65-F5344CB8AC3E}">
        <p14:creationId xmlns:p14="http://schemas.microsoft.com/office/powerpoint/2010/main" val="354097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24</a:t>
            </a:fld>
            <a:endParaRPr lang="en-US" altLang="en-US"/>
          </a:p>
        </p:txBody>
      </p:sp>
    </p:spTree>
    <p:extLst>
      <p:ext uri="{BB962C8B-B14F-4D97-AF65-F5344CB8AC3E}">
        <p14:creationId xmlns:p14="http://schemas.microsoft.com/office/powerpoint/2010/main" val="242538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review was commissioned by the UK Department of Work and Pensions.</a:t>
            </a:r>
          </a:p>
          <a:p>
            <a:r>
              <a:rPr lang="en-US" dirty="0"/>
              <a:t>Independent review of the scientific evidence.</a:t>
            </a:r>
          </a:p>
        </p:txBody>
      </p:sp>
      <p:sp>
        <p:nvSpPr>
          <p:cNvPr id="4" name="Slide Number Placeholder 3"/>
          <p:cNvSpPr>
            <a:spLocks noGrp="1"/>
          </p:cNvSpPr>
          <p:nvPr>
            <p:ph type="sldNum" sz="quarter" idx="5"/>
          </p:nvPr>
        </p:nvSpPr>
        <p:spPr/>
        <p:txBody>
          <a:bodyPr/>
          <a:lstStyle/>
          <a:p>
            <a:fld id="{75D54CF9-35D2-B545-BFC1-04AEC46D5269}" type="slidenum">
              <a:rPr lang="en-US" altLang="en-US" smtClean="0"/>
              <a:pPr/>
              <a:t>26</a:t>
            </a:fld>
            <a:endParaRPr lang="en-US" altLang="en-US"/>
          </a:p>
        </p:txBody>
      </p:sp>
    </p:spTree>
    <p:extLst>
      <p:ext uri="{BB962C8B-B14F-4D97-AF65-F5344CB8AC3E}">
        <p14:creationId xmlns:p14="http://schemas.microsoft.com/office/powerpoint/2010/main" val="231901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5586" name="Rectangle 2"/>
          <p:cNvSpPr>
            <a:spLocks noGrp="1" noRot="1" noChangeArrowheads="1"/>
          </p:cNvSpPr>
          <p:nvPr>
            <p:ph type="ctrTitle"/>
          </p:nvPr>
        </p:nvSpPr>
        <p:spPr>
          <a:xfrm>
            <a:off x="771525" y="1981200"/>
            <a:ext cx="8743950" cy="1600200"/>
          </a:xfrm>
        </p:spPr>
        <p:txBody>
          <a:bodyPr/>
          <a:lstStyle>
            <a:lvl1pPr>
              <a:defRPr/>
            </a:lvl1pPr>
          </a:lstStyle>
          <a:p>
            <a:r>
              <a:rPr lang="en-US"/>
              <a:t>Click to edit Master title style</a:t>
            </a:r>
          </a:p>
        </p:txBody>
      </p:sp>
      <p:sp>
        <p:nvSpPr>
          <p:cNvPr id="195587" name="Rectangle 3"/>
          <p:cNvSpPr>
            <a:spLocks noGrp="1" noRot="1" noChangeArrowheads="1"/>
          </p:cNvSpPr>
          <p:nvPr>
            <p:ph type="subTitle" idx="1"/>
          </p:nvPr>
        </p:nvSpPr>
        <p:spPr>
          <a:xfrm>
            <a:off x="1543050" y="3886200"/>
            <a:ext cx="7200900" cy="1752600"/>
          </a:xfrm>
        </p:spPr>
        <p:txBody>
          <a:bodyPr/>
          <a:lstStyle>
            <a:lvl1pPr marL="0" indent="0" algn="ctr">
              <a:buFont typeface="Wingdings" pitchFamily="2" charset="2"/>
              <a:buNone/>
              <a:defRPr/>
            </a:lvl1pPr>
          </a:lstStyle>
          <a:p>
            <a:r>
              <a:rPr lang="en-US"/>
              <a:t>Click to edit Master subtitle style</a:t>
            </a:r>
          </a:p>
        </p:txBody>
      </p:sp>
      <p:sp>
        <p:nvSpPr>
          <p:cNvPr id="2" name="Rectangle 4">
            <a:extLst>
              <a:ext uri="{FF2B5EF4-FFF2-40B4-BE49-F238E27FC236}">
                <a16:creationId xmlns:a16="http://schemas.microsoft.com/office/drawing/2014/main" id="{592A397B-B7FE-0CE0-1AF6-AC083DE648D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BD37594-7E8B-37E2-F108-F4001C919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537BFD8-B9E6-94CD-7143-D891F98D891E}"/>
              </a:ext>
            </a:extLst>
          </p:cNvPr>
          <p:cNvSpPr>
            <a:spLocks noGrp="1" noChangeArrowheads="1"/>
          </p:cNvSpPr>
          <p:nvPr>
            <p:ph type="sldNum" sz="quarter" idx="12"/>
          </p:nvPr>
        </p:nvSpPr>
        <p:spPr>
          <a:ln/>
        </p:spPr>
        <p:txBody>
          <a:bodyPr/>
          <a:lstStyle>
            <a:lvl1pPr>
              <a:defRPr/>
            </a:lvl1pPr>
          </a:lstStyle>
          <a:p>
            <a:fld id="{D1A61AEA-5A44-9D47-9519-4686FFB3222B}" type="slidenum">
              <a:rPr lang="en-US" altLang="en-US"/>
              <a:pPr/>
              <a:t>‹#›</a:t>
            </a:fld>
            <a:endParaRPr lang="en-US" altLang="en-US"/>
          </a:p>
        </p:txBody>
      </p:sp>
    </p:spTree>
    <p:extLst>
      <p:ext uri="{BB962C8B-B14F-4D97-AF65-F5344CB8AC3E}">
        <p14:creationId xmlns:p14="http://schemas.microsoft.com/office/powerpoint/2010/main" val="1656054048"/>
      </p:ext>
    </p:extLst>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DCA6F0-C7B7-993B-3EB1-A45CBF4CF2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8FB063-426D-F6CE-FCF9-5A9B77FC16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17E5C7-5C3A-B8EC-B277-5650E4F17930}"/>
              </a:ext>
            </a:extLst>
          </p:cNvPr>
          <p:cNvSpPr>
            <a:spLocks noGrp="1" noChangeArrowheads="1"/>
          </p:cNvSpPr>
          <p:nvPr>
            <p:ph type="sldNum" sz="quarter" idx="12"/>
          </p:nvPr>
        </p:nvSpPr>
        <p:spPr>
          <a:ln/>
        </p:spPr>
        <p:txBody>
          <a:bodyPr/>
          <a:lstStyle>
            <a:lvl1pPr>
              <a:defRPr/>
            </a:lvl1pPr>
          </a:lstStyle>
          <a:p>
            <a:fld id="{15766D42-A63B-2746-A416-4E12E28E832C}" type="slidenum">
              <a:rPr lang="en-US" altLang="en-US"/>
              <a:pPr/>
              <a:t>‹#›</a:t>
            </a:fld>
            <a:endParaRPr lang="en-US" altLang="en-US"/>
          </a:p>
        </p:txBody>
      </p:sp>
    </p:spTree>
    <p:extLst>
      <p:ext uri="{BB962C8B-B14F-4D97-AF65-F5344CB8AC3E}">
        <p14:creationId xmlns:p14="http://schemas.microsoft.com/office/powerpoint/2010/main" val="2932469354"/>
      </p:ext>
    </p:extLst>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5388" y="228600"/>
            <a:ext cx="24018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9725" y="228600"/>
            <a:ext cx="70532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4CC1B5-A1A6-0962-0073-0C520A72B9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5FDFD8-AF60-CE68-5A1D-4D301434D8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6EF56C-6CC5-ECC9-029D-6855F2802836}"/>
              </a:ext>
            </a:extLst>
          </p:cNvPr>
          <p:cNvSpPr>
            <a:spLocks noGrp="1" noChangeArrowheads="1"/>
          </p:cNvSpPr>
          <p:nvPr>
            <p:ph type="sldNum" sz="quarter" idx="12"/>
          </p:nvPr>
        </p:nvSpPr>
        <p:spPr>
          <a:ln/>
        </p:spPr>
        <p:txBody>
          <a:bodyPr/>
          <a:lstStyle>
            <a:lvl1pPr>
              <a:defRPr/>
            </a:lvl1pPr>
          </a:lstStyle>
          <a:p>
            <a:fld id="{1DAB610A-7F79-BC40-8531-E6AF033F2AF3}" type="slidenum">
              <a:rPr lang="en-US" altLang="en-US"/>
              <a:pPr/>
              <a:t>‹#›</a:t>
            </a:fld>
            <a:endParaRPr lang="en-US" altLang="en-US"/>
          </a:p>
        </p:txBody>
      </p:sp>
    </p:spTree>
    <p:extLst>
      <p:ext uri="{BB962C8B-B14F-4D97-AF65-F5344CB8AC3E}">
        <p14:creationId xmlns:p14="http://schemas.microsoft.com/office/powerpoint/2010/main" val="727882346"/>
      </p:ext>
    </p:extLst>
  </p:cSld>
  <p:clrMapOvr>
    <a:masterClrMapping/>
  </p:clrMapOvr>
  <p:transition>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725" y="228600"/>
            <a:ext cx="9574213" cy="1325563"/>
          </a:xfrm>
        </p:spPr>
        <p:txBody>
          <a:bodyPr/>
          <a:lstStyle/>
          <a:p>
            <a:r>
              <a:rPr lang="en-US"/>
              <a:t>Click to edit Master title style</a:t>
            </a:r>
          </a:p>
        </p:txBody>
      </p:sp>
      <p:sp>
        <p:nvSpPr>
          <p:cNvPr id="3" name="Text Placeholder 2"/>
          <p:cNvSpPr>
            <a:spLocks noGrp="1"/>
          </p:cNvSpPr>
          <p:nvPr>
            <p:ph type="body" sz="half" idx="1"/>
          </p:nvPr>
        </p:nvSpPr>
        <p:spPr>
          <a:xfrm>
            <a:off x="339725" y="1676400"/>
            <a:ext cx="47275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76400"/>
            <a:ext cx="47275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348055-0165-F1ED-2CE5-EC20E666F3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3C504A-D7AF-77C8-BBA0-525FF589C4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7537B3-8657-AAFA-4C57-3DDB55F65AF9}"/>
              </a:ext>
            </a:extLst>
          </p:cNvPr>
          <p:cNvSpPr>
            <a:spLocks noGrp="1" noChangeArrowheads="1"/>
          </p:cNvSpPr>
          <p:nvPr>
            <p:ph type="sldNum" sz="quarter" idx="12"/>
          </p:nvPr>
        </p:nvSpPr>
        <p:spPr>
          <a:ln/>
        </p:spPr>
        <p:txBody>
          <a:bodyPr/>
          <a:lstStyle>
            <a:lvl1pPr>
              <a:defRPr/>
            </a:lvl1pPr>
          </a:lstStyle>
          <a:p>
            <a:fld id="{96DC0E80-F55D-4D4E-A031-993B14D222D2}" type="slidenum">
              <a:rPr lang="en-US" altLang="en-US"/>
              <a:pPr/>
              <a:t>‹#›</a:t>
            </a:fld>
            <a:endParaRPr lang="en-US" altLang="en-US"/>
          </a:p>
        </p:txBody>
      </p:sp>
    </p:spTree>
    <p:extLst>
      <p:ext uri="{BB962C8B-B14F-4D97-AF65-F5344CB8AC3E}">
        <p14:creationId xmlns:p14="http://schemas.microsoft.com/office/powerpoint/2010/main" val="1852893968"/>
      </p:ext>
    </p:extLst>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1CB68E-FF85-6EDA-D532-1C655F5D0A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580DB8-255C-5550-4526-F2CB1F78DB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6C9730-9534-B9C7-EDD2-30E5F5C7EB4F}"/>
              </a:ext>
            </a:extLst>
          </p:cNvPr>
          <p:cNvSpPr>
            <a:spLocks noGrp="1" noChangeArrowheads="1"/>
          </p:cNvSpPr>
          <p:nvPr>
            <p:ph type="sldNum" sz="quarter" idx="12"/>
          </p:nvPr>
        </p:nvSpPr>
        <p:spPr>
          <a:ln/>
        </p:spPr>
        <p:txBody>
          <a:bodyPr/>
          <a:lstStyle>
            <a:lvl1pPr>
              <a:defRPr/>
            </a:lvl1pPr>
          </a:lstStyle>
          <a:p>
            <a:fld id="{18D785AE-9158-3041-AC55-BC8FAB49D5CD}" type="slidenum">
              <a:rPr lang="en-US" altLang="en-US"/>
              <a:pPr/>
              <a:t>‹#›</a:t>
            </a:fld>
            <a:endParaRPr lang="en-US" altLang="en-US"/>
          </a:p>
        </p:txBody>
      </p:sp>
    </p:spTree>
    <p:extLst>
      <p:ext uri="{BB962C8B-B14F-4D97-AF65-F5344CB8AC3E}">
        <p14:creationId xmlns:p14="http://schemas.microsoft.com/office/powerpoint/2010/main" val="527727254"/>
      </p:ext>
    </p:extLst>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5233D9B-34AB-AB91-B8E2-E3A40285E2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4E7294-0BD5-6A81-E963-EBD66659FE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14096B-0E8A-5CB7-30A8-DBF2DB4492F5}"/>
              </a:ext>
            </a:extLst>
          </p:cNvPr>
          <p:cNvSpPr>
            <a:spLocks noGrp="1" noChangeArrowheads="1"/>
          </p:cNvSpPr>
          <p:nvPr>
            <p:ph type="sldNum" sz="quarter" idx="12"/>
          </p:nvPr>
        </p:nvSpPr>
        <p:spPr>
          <a:ln/>
        </p:spPr>
        <p:txBody>
          <a:bodyPr/>
          <a:lstStyle>
            <a:lvl1pPr>
              <a:defRPr/>
            </a:lvl1pPr>
          </a:lstStyle>
          <a:p>
            <a:fld id="{3356991B-B537-754E-9BFF-91EF3372ACE2}" type="slidenum">
              <a:rPr lang="en-US" altLang="en-US"/>
              <a:pPr/>
              <a:t>‹#›</a:t>
            </a:fld>
            <a:endParaRPr lang="en-US" altLang="en-US"/>
          </a:p>
        </p:txBody>
      </p:sp>
    </p:spTree>
    <p:extLst>
      <p:ext uri="{BB962C8B-B14F-4D97-AF65-F5344CB8AC3E}">
        <p14:creationId xmlns:p14="http://schemas.microsoft.com/office/powerpoint/2010/main" val="297360175"/>
      </p:ext>
    </p:extLst>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9725" y="1676400"/>
            <a:ext cx="47275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76400"/>
            <a:ext cx="47275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8F9D670-16D5-2BFD-0096-82F011AAAE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67D2C2-3417-93A4-A2C6-6CBDE0B5D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D64B1C-2924-F913-5E04-A1D0F91A2F74}"/>
              </a:ext>
            </a:extLst>
          </p:cNvPr>
          <p:cNvSpPr>
            <a:spLocks noGrp="1" noChangeArrowheads="1"/>
          </p:cNvSpPr>
          <p:nvPr>
            <p:ph type="sldNum" sz="quarter" idx="12"/>
          </p:nvPr>
        </p:nvSpPr>
        <p:spPr>
          <a:ln/>
        </p:spPr>
        <p:txBody>
          <a:bodyPr/>
          <a:lstStyle>
            <a:lvl1pPr>
              <a:defRPr/>
            </a:lvl1pPr>
          </a:lstStyle>
          <a:p>
            <a:fld id="{BB7EC79E-8093-F640-9BCA-F1A942F90371}" type="slidenum">
              <a:rPr lang="en-US" altLang="en-US"/>
              <a:pPr/>
              <a:t>‹#›</a:t>
            </a:fld>
            <a:endParaRPr lang="en-US" altLang="en-US"/>
          </a:p>
        </p:txBody>
      </p:sp>
    </p:spTree>
    <p:extLst>
      <p:ext uri="{BB962C8B-B14F-4D97-AF65-F5344CB8AC3E}">
        <p14:creationId xmlns:p14="http://schemas.microsoft.com/office/powerpoint/2010/main" val="710585426"/>
      </p:ext>
    </p:extLst>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63BFF1C-8CD0-C320-399C-4FE29F07BA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65A7DCC-C25B-75A5-2368-0CBB526DEF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092A4A-A788-72B2-6CD0-1E8C1085DB3E}"/>
              </a:ext>
            </a:extLst>
          </p:cNvPr>
          <p:cNvSpPr>
            <a:spLocks noGrp="1" noChangeArrowheads="1"/>
          </p:cNvSpPr>
          <p:nvPr>
            <p:ph type="sldNum" sz="quarter" idx="12"/>
          </p:nvPr>
        </p:nvSpPr>
        <p:spPr>
          <a:ln/>
        </p:spPr>
        <p:txBody>
          <a:bodyPr/>
          <a:lstStyle>
            <a:lvl1pPr>
              <a:defRPr/>
            </a:lvl1pPr>
          </a:lstStyle>
          <a:p>
            <a:fld id="{07C4313E-B2B7-BE4B-A78B-6327BF898A3B}" type="slidenum">
              <a:rPr lang="en-US" altLang="en-US"/>
              <a:pPr/>
              <a:t>‹#›</a:t>
            </a:fld>
            <a:endParaRPr lang="en-US" altLang="en-US"/>
          </a:p>
        </p:txBody>
      </p:sp>
    </p:spTree>
    <p:extLst>
      <p:ext uri="{BB962C8B-B14F-4D97-AF65-F5344CB8AC3E}">
        <p14:creationId xmlns:p14="http://schemas.microsoft.com/office/powerpoint/2010/main" val="6533062"/>
      </p:ext>
    </p:extLst>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524B12-DA8E-A7BC-8C07-E5DBC793445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9D1513-E334-A4FB-E05D-0F4BC0BE9A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019144A-98CE-CECA-077B-4F790F2134F5}"/>
              </a:ext>
            </a:extLst>
          </p:cNvPr>
          <p:cNvSpPr>
            <a:spLocks noGrp="1" noChangeArrowheads="1"/>
          </p:cNvSpPr>
          <p:nvPr>
            <p:ph type="sldNum" sz="quarter" idx="12"/>
          </p:nvPr>
        </p:nvSpPr>
        <p:spPr>
          <a:ln/>
        </p:spPr>
        <p:txBody>
          <a:bodyPr/>
          <a:lstStyle>
            <a:lvl1pPr>
              <a:defRPr/>
            </a:lvl1pPr>
          </a:lstStyle>
          <a:p>
            <a:fld id="{60F5BD2E-7B8D-E345-9F9E-C9CA4A9BA5F4}" type="slidenum">
              <a:rPr lang="en-US" altLang="en-US"/>
              <a:pPr/>
              <a:t>‹#›</a:t>
            </a:fld>
            <a:endParaRPr lang="en-US" altLang="en-US"/>
          </a:p>
        </p:txBody>
      </p:sp>
    </p:spTree>
    <p:extLst>
      <p:ext uri="{BB962C8B-B14F-4D97-AF65-F5344CB8AC3E}">
        <p14:creationId xmlns:p14="http://schemas.microsoft.com/office/powerpoint/2010/main" val="1992457814"/>
      </p:ext>
    </p:extLst>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1B5670-C634-4965-C0B8-329A01D846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FF98DB1-8041-6F63-B845-4E87BAAFE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5E581E-2462-0FEE-203B-D0F3A19BA4A9}"/>
              </a:ext>
            </a:extLst>
          </p:cNvPr>
          <p:cNvSpPr>
            <a:spLocks noGrp="1" noChangeArrowheads="1"/>
          </p:cNvSpPr>
          <p:nvPr>
            <p:ph type="sldNum" sz="quarter" idx="12"/>
          </p:nvPr>
        </p:nvSpPr>
        <p:spPr>
          <a:ln/>
        </p:spPr>
        <p:txBody>
          <a:bodyPr/>
          <a:lstStyle>
            <a:lvl1pPr>
              <a:defRPr/>
            </a:lvl1pPr>
          </a:lstStyle>
          <a:p>
            <a:fld id="{08587619-4B4C-A643-B927-4BD3F6DBAFF2}" type="slidenum">
              <a:rPr lang="en-US" altLang="en-US"/>
              <a:pPr/>
              <a:t>‹#›</a:t>
            </a:fld>
            <a:endParaRPr lang="en-US" altLang="en-US"/>
          </a:p>
        </p:txBody>
      </p:sp>
    </p:spTree>
    <p:extLst>
      <p:ext uri="{BB962C8B-B14F-4D97-AF65-F5344CB8AC3E}">
        <p14:creationId xmlns:p14="http://schemas.microsoft.com/office/powerpoint/2010/main" val="3910490984"/>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1E32DF-5958-E015-313A-DF2C24D93F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DAC3DD-4D1A-A0E7-D933-75A0ED795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692973-64D2-AB13-71CD-868BAD447199}"/>
              </a:ext>
            </a:extLst>
          </p:cNvPr>
          <p:cNvSpPr>
            <a:spLocks noGrp="1" noChangeArrowheads="1"/>
          </p:cNvSpPr>
          <p:nvPr>
            <p:ph type="sldNum" sz="quarter" idx="12"/>
          </p:nvPr>
        </p:nvSpPr>
        <p:spPr>
          <a:ln/>
        </p:spPr>
        <p:txBody>
          <a:bodyPr/>
          <a:lstStyle>
            <a:lvl1pPr>
              <a:defRPr/>
            </a:lvl1pPr>
          </a:lstStyle>
          <a:p>
            <a:fld id="{9290B193-6892-2040-97A6-C4DCC375C537}" type="slidenum">
              <a:rPr lang="en-US" altLang="en-US"/>
              <a:pPr/>
              <a:t>‹#›</a:t>
            </a:fld>
            <a:endParaRPr lang="en-US" altLang="en-US"/>
          </a:p>
        </p:txBody>
      </p:sp>
    </p:spTree>
    <p:extLst>
      <p:ext uri="{BB962C8B-B14F-4D97-AF65-F5344CB8AC3E}">
        <p14:creationId xmlns:p14="http://schemas.microsoft.com/office/powerpoint/2010/main" val="3488911635"/>
      </p:ext>
    </p:extLst>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489D54-CCA7-0EC5-C41F-D771FF0CAE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23C7A2-9B3D-A84B-4C6D-B3CB0ADD3E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549F02-A424-61C3-830E-C177225430A1}"/>
              </a:ext>
            </a:extLst>
          </p:cNvPr>
          <p:cNvSpPr>
            <a:spLocks noGrp="1" noChangeArrowheads="1"/>
          </p:cNvSpPr>
          <p:nvPr>
            <p:ph type="sldNum" sz="quarter" idx="12"/>
          </p:nvPr>
        </p:nvSpPr>
        <p:spPr>
          <a:ln/>
        </p:spPr>
        <p:txBody>
          <a:bodyPr/>
          <a:lstStyle>
            <a:lvl1pPr>
              <a:defRPr/>
            </a:lvl1pPr>
          </a:lstStyle>
          <a:p>
            <a:fld id="{19CCC0E7-F2A0-6A49-9782-6D82C16D9528}" type="slidenum">
              <a:rPr lang="en-US" altLang="en-US"/>
              <a:pPr/>
              <a:t>‹#›</a:t>
            </a:fld>
            <a:endParaRPr lang="en-US" altLang="en-US"/>
          </a:p>
        </p:txBody>
      </p:sp>
    </p:spTree>
    <p:extLst>
      <p:ext uri="{BB962C8B-B14F-4D97-AF65-F5344CB8AC3E}">
        <p14:creationId xmlns:p14="http://schemas.microsoft.com/office/powerpoint/2010/main" val="2770040105"/>
      </p:ext>
    </p:extLst>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EB23C3F7-CEF4-5AB0-E69A-52B4C1FC2083}"/>
              </a:ext>
            </a:extLst>
          </p:cNvPr>
          <p:cNvSpPr>
            <a:spLocks noGrp="1" noRot="1" noChangeArrowheads="1"/>
          </p:cNvSpPr>
          <p:nvPr>
            <p:ph type="title"/>
          </p:nvPr>
        </p:nvSpPr>
        <p:spPr bwMode="auto">
          <a:xfrm>
            <a:off x="339725" y="228600"/>
            <a:ext cx="9574213"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63" name="Rectangle 3">
            <a:extLst>
              <a:ext uri="{FF2B5EF4-FFF2-40B4-BE49-F238E27FC236}">
                <a16:creationId xmlns:a16="http://schemas.microsoft.com/office/drawing/2014/main" id="{CB00D6D6-8BFE-91E7-90B3-816C89282EC1}"/>
              </a:ext>
            </a:extLst>
          </p:cNvPr>
          <p:cNvSpPr>
            <a:spLocks noGrp="1" noRot="1" noChangeArrowheads="1"/>
          </p:cNvSpPr>
          <p:nvPr>
            <p:ph type="body" idx="1"/>
          </p:nvPr>
        </p:nvSpPr>
        <p:spPr bwMode="auto">
          <a:xfrm>
            <a:off x="339725" y="1676400"/>
            <a:ext cx="96075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564" name="Rectangle 4">
            <a:extLst>
              <a:ext uri="{FF2B5EF4-FFF2-40B4-BE49-F238E27FC236}">
                <a16:creationId xmlns:a16="http://schemas.microsoft.com/office/drawing/2014/main" id="{A66B1452-EE22-D2CC-D87D-F34BA16109C1}"/>
              </a:ext>
            </a:extLst>
          </p:cNvPr>
          <p:cNvSpPr>
            <a:spLocks noGrp="1" noChangeArrowheads="1"/>
          </p:cNvSpPr>
          <p:nvPr>
            <p:ph type="dt" sz="half" idx="2"/>
          </p:nvPr>
        </p:nvSpPr>
        <p:spPr bwMode="auto">
          <a:xfrm>
            <a:off x="342900" y="6245225"/>
            <a:ext cx="25717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ＭＳ Ｐゴシック" pitchFamily="-112" charset="-128"/>
                <a:cs typeface="+mn-cs"/>
              </a:defRPr>
            </a:lvl1pPr>
          </a:lstStyle>
          <a:p>
            <a:pPr>
              <a:defRPr/>
            </a:pPr>
            <a:endParaRPr lang="en-US"/>
          </a:p>
        </p:txBody>
      </p:sp>
      <p:sp>
        <p:nvSpPr>
          <p:cNvPr id="194565" name="Rectangle 5">
            <a:extLst>
              <a:ext uri="{FF2B5EF4-FFF2-40B4-BE49-F238E27FC236}">
                <a16:creationId xmlns:a16="http://schemas.microsoft.com/office/drawing/2014/main" id="{92639548-E1ED-E96E-06FA-40A87E4E5C04}"/>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ＭＳ Ｐゴシック" pitchFamily="-112" charset="-128"/>
                <a:cs typeface="+mn-cs"/>
              </a:defRPr>
            </a:lvl1pPr>
          </a:lstStyle>
          <a:p>
            <a:pPr>
              <a:defRPr/>
            </a:pPr>
            <a:endParaRPr lang="en-US"/>
          </a:p>
        </p:txBody>
      </p:sp>
      <p:sp>
        <p:nvSpPr>
          <p:cNvPr id="194566" name="Rectangle 6">
            <a:extLst>
              <a:ext uri="{FF2B5EF4-FFF2-40B4-BE49-F238E27FC236}">
                <a16:creationId xmlns:a16="http://schemas.microsoft.com/office/drawing/2014/main" id="{69199A14-C8FE-BFF7-CD1A-534BD61C07F9}"/>
              </a:ext>
            </a:extLst>
          </p:cNvPr>
          <p:cNvSpPr>
            <a:spLocks noGrp="1" noChangeArrowheads="1"/>
          </p:cNvSpPr>
          <p:nvPr>
            <p:ph type="sldNum" sz="quarter" idx="4"/>
          </p:nvPr>
        </p:nvSpPr>
        <p:spPr bwMode="auto">
          <a:xfrm>
            <a:off x="7372350" y="6245225"/>
            <a:ext cx="25717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CC6C0F2-D79C-5A4C-A073-947FCD42869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spli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S PGothic" panose="020B0600070205080204" pitchFamily="34"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5028B5A-B0D5-1F69-3A16-E7735FE731B1}"/>
              </a:ext>
            </a:extLst>
          </p:cNvPr>
          <p:cNvSpPr>
            <a:spLocks noGrp="1" noRot="1" noChangeArrowheads="1"/>
          </p:cNvSpPr>
          <p:nvPr>
            <p:ph type="ctrTitle"/>
          </p:nvPr>
        </p:nvSpPr>
        <p:spPr>
          <a:xfrm>
            <a:off x="952500" y="914400"/>
            <a:ext cx="8686800" cy="2362200"/>
          </a:xfrm>
        </p:spPr>
        <p:txBody>
          <a:bodyPr/>
          <a:lstStyle/>
          <a:p>
            <a:pPr eaLnBrk="1" hangingPunct="1">
              <a:defRPr/>
            </a:pPr>
            <a:r>
              <a:rPr lang="en-US" altLang="ja-JP" sz="4000" b="1" dirty="0">
                <a:solidFill>
                  <a:schemeClr val="tx1"/>
                </a:solidFill>
              </a:rPr>
              <a:t>Perspectives of an Occupational Medicine Physician</a:t>
            </a:r>
            <a:br>
              <a:rPr lang="en-US" altLang="ja-JP" sz="4000" b="1" dirty="0">
                <a:solidFill>
                  <a:schemeClr val="tx1"/>
                </a:solidFill>
              </a:rPr>
            </a:br>
            <a:r>
              <a:rPr lang="en-US" altLang="ja-JP" sz="2800" b="1" dirty="0">
                <a:solidFill>
                  <a:schemeClr val="tx1"/>
                </a:solidFill>
              </a:rPr>
              <a:t>April 12, 2023</a:t>
            </a:r>
            <a:endParaRPr lang="en-US" altLang="en-US" sz="4000" b="1" dirty="0">
              <a:solidFill>
                <a:schemeClr val="tx1"/>
              </a:solidFill>
            </a:endParaRPr>
          </a:p>
        </p:txBody>
      </p:sp>
      <p:sp>
        <p:nvSpPr>
          <p:cNvPr id="73731" name="Rectangle 3">
            <a:extLst>
              <a:ext uri="{FF2B5EF4-FFF2-40B4-BE49-F238E27FC236}">
                <a16:creationId xmlns:a16="http://schemas.microsoft.com/office/drawing/2014/main" id="{20B5DE24-C152-E20B-86F2-732B433AECC0}"/>
              </a:ext>
            </a:extLst>
          </p:cNvPr>
          <p:cNvSpPr>
            <a:spLocks noGrp="1" noRot="1" noChangeArrowheads="1"/>
          </p:cNvSpPr>
          <p:nvPr>
            <p:ph type="subTitle" idx="1"/>
          </p:nvPr>
        </p:nvSpPr>
        <p:spPr>
          <a:xfrm>
            <a:off x="952500" y="3429000"/>
            <a:ext cx="9144000" cy="3200400"/>
          </a:xfrm>
        </p:spPr>
        <p:txBody>
          <a:bodyPr/>
          <a:lstStyle/>
          <a:p>
            <a:pPr algn="l" eaLnBrk="1" hangingPunct="1">
              <a:lnSpc>
                <a:spcPct val="80000"/>
              </a:lnSpc>
              <a:buFont typeface="Wingdings" charset="0"/>
              <a:buNone/>
              <a:defRPr/>
            </a:pPr>
            <a:endParaRPr lang="en-US" sz="2400" b="1" dirty="0">
              <a:ea typeface="ＭＳ Ｐゴシック" charset="0"/>
              <a:cs typeface="ＭＳ Ｐゴシック" charset="0"/>
            </a:endParaRPr>
          </a:p>
          <a:p>
            <a:pPr algn="l" eaLnBrk="1" hangingPunct="1">
              <a:lnSpc>
                <a:spcPct val="80000"/>
              </a:lnSpc>
              <a:buFont typeface="Wingdings" charset="0"/>
              <a:buNone/>
              <a:defRPr/>
            </a:pPr>
            <a:r>
              <a:rPr lang="en-US" sz="2200" dirty="0">
                <a:ea typeface="ＭＳ Ｐゴシック" charset="0"/>
                <a:cs typeface="ＭＳ Ｐゴシック" charset="0"/>
              </a:rPr>
              <a:t>Burton Abbott, BMR(PT), B.Sc., MD, CCFP(EM)(COE), ACBOM</a:t>
            </a:r>
          </a:p>
          <a:p>
            <a:pPr algn="l" eaLnBrk="1" hangingPunct="1">
              <a:lnSpc>
                <a:spcPct val="80000"/>
              </a:lnSpc>
              <a:buFont typeface="Wingdings" charset="0"/>
              <a:buNone/>
              <a:defRPr/>
            </a:pPr>
            <a:r>
              <a:rPr lang="en-US" sz="2200" dirty="0">
                <a:ea typeface="ＭＳ Ｐゴシック" charset="0"/>
                <a:cs typeface="ＭＳ Ｐゴシック" charset="0"/>
              </a:rPr>
              <a:t>Assistant Professor, Dept. of Emergency Medicine, University of Manitoba</a:t>
            </a:r>
          </a:p>
          <a:p>
            <a:pPr algn="l" eaLnBrk="1" hangingPunct="1">
              <a:lnSpc>
                <a:spcPct val="80000"/>
              </a:lnSpc>
              <a:buFont typeface="Wingdings" charset="0"/>
              <a:buNone/>
              <a:defRPr/>
            </a:pPr>
            <a:r>
              <a:rPr lang="en-US" sz="2200" dirty="0">
                <a:ea typeface="ＭＳ Ｐゴシック" charset="0"/>
                <a:cs typeface="ＭＳ Ｐゴシック" charset="0"/>
              </a:rPr>
              <a:t>Emergency Physician</a:t>
            </a:r>
          </a:p>
          <a:p>
            <a:pPr algn="l" eaLnBrk="1" hangingPunct="1">
              <a:lnSpc>
                <a:spcPct val="80000"/>
              </a:lnSpc>
              <a:buFont typeface="Wingdings" charset="0"/>
              <a:buNone/>
              <a:defRPr/>
            </a:pPr>
            <a:r>
              <a:rPr lang="en-US" sz="2200" dirty="0">
                <a:ea typeface="ＭＳ Ｐゴシック" charset="0"/>
                <a:cs typeface="ＭＳ Ｐゴシック" charset="0"/>
              </a:rPr>
              <a:t>Occupational Medicine Physician</a:t>
            </a:r>
          </a:p>
          <a:p>
            <a:pPr algn="l" eaLnBrk="1" hangingPunct="1">
              <a:lnSpc>
                <a:spcPct val="80000"/>
              </a:lnSpc>
              <a:buFont typeface="Wingdings" charset="0"/>
              <a:buNone/>
              <a:defRPr/>
            </a:pPr>
            <a:endParaRPr lang="en-US" sz="2200" b="1" dirty="0">
              <a:ea typeface="ＭＳ Ｐゴシック" charset="0"/>
              <a:cs typeface="ＭＳ Ｐゴシック" charset="0"/>
            </a:endParaRPr>
          </a:p>
          <a:p>
            <a:pPr algn="l" eaLnBrk="1" hangingPunct="1">
              <a:lnSpc>
                <a:spcPct val="80000"/>
              </a:lnSpc>
              <a:buFont typeface="Wingdings" charset="0"/>
              <a:buNone/>
              <a:defRPr/>
            </a:pPr>
            <a:endParaRPr lang="en-US" sz="2400" b="1" dirty="0">
              <a:ea typeface="ＭＳ Ｐゴシック" charset="0"/>
              <a:cs typeface="ＭＳ Ｐゴシック" charset="0"/>
            </a:endParaRPr>
          </a:p>
          <a:p>
            <a:pPr algn="r" eaLnBrk="1" hangingPunct="1">
              <a:lnSpc>
                <a:spcPct val="80000"/>
              </a:lnSpc>
              <a:buFont typeface="Wingdings" charset="0"/>
              <a:buNone/>
              <a:defRPr/>
            </a:pPr>
            <a:endParaRPr lang="en-US" sz="2800" b="1" dirty="0">
              <a:ea typeface="ＭＳ Ｐゴシック" charset="0"/>
              <a:cs typeface="ＭＳ Ｐゴシック" charset="0"/>
            </a:endParaRPr>
          </a:p>
        </p:txBody>
      </p:sp>
    </p:spTree>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F209-D763-106A-BD57-B63734B16556}"/>
              </a:ext>
            </a:extLst>
          </p:cNvPr>
          <p:cNvSpPr>
            <a:spLocks noGrp="1"/>
          </p:cNvSpPr>
          <p:nvPr>
            <p:ph type="title"/>
          </p:nvPr>
        </p:nvSpPr>
        <p:spPr/>
        <p:txBody>
          <a:bodyPr/>
          <a:lstStyle/>
          <a:p>
            <a:r>
              <a:rPr lang="en-US" dirty="0"/>
              <a:t>Tolerance</a:t>
            </a:r>
          </a:p>
        </p:txBody>
      </p:sp>
      <p:sp>
        <p:nvSpPr>
          <p:cNvPr id="3" name="Content Placeholder 2">
            <a:extLst>
              <a:ext uri="{FF2B5EF4-FFF2-40B4-BE49-F238E27FC236}">
                <a16:creationId xmlns:a16="http://schemas.microsoft.com/office/drawing/2014/main" id="{F7F0F9D5-0ADE-F13E-2834-CAAC12025AB5}"/>
              </a:ext>
            </a:extLst>
          </p:cNvPr>
          <p:cNvSpPr>
            <a:spLocks noGrp="1"/>
          </p:cNvSpPr>
          <p:nvPr>
            <p:ph idx="1"/>
          </p:nvPr>
        </p:nvSpPr>
        <p:spPr/>
        <p:txBody>
          <a:bodyPr/>
          <a:lstStyle/>
          <a:p>
            <a:r>
              <a:rPr lang="en-US" dirty="0"/>
              <a:t>A subjective variable that cannot be objectively measured</a:t>
            </a:r>
          </a:p>
          <a:p>
            <a:r>
              <a:rPr lang="en-US" dirty="0"/>
              <a:t>The willingness of an individual to tolerate symptoms (e.g. pain, fatigue) in order to gain the benefits that arise out of performing a task</a:t>
            </a:r>
          </a:p>
        </p:txBody>
      </p:sp>
    </p:spTree>
    <p:extLst>
      <p:ext uri="{BB962C8B-B14F-4D97-AF65-F5344CB8AC3E}">
        <p14:creationId xmlns:p14="http://schemas.microsoft.com/office/powerpoint/2010/main" val="3591581950"/>
      </p:ext>
    </p:extLst>
  </p:cSld>
  <p:clrMapOvr>
    <a:masterClrMapping/>
  </p:clrMapOvr>
  <p:transition>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8A04-AEF2-AE4F-018B-A6EF06C270BC}"/>
              </a:ext>
            </a:extLst>
          </p:cNvPr>
          <p:cNvSpPr>
            <a:spLocks noGrp="1"/>
          </p:cNvSpPr>
          <p:nvPr>
            <p:ph type="title"/>
          </p:nvPr>
        </p:nvSpPr>
        <p:spPr/>
        <p:txBody>
          <a:bodyPr/>
          <a:lstStyle/>
          <a:p>
            <a:r>
              <a:rPr lang="en-US" dirty="0"/>
              <a:t>Some points to ponder</a:t>
            </a:r>
          </a:p>
        </p:txBody>
      </p:sp>
      <p:sp>
        <p:nvSpPr>
          <p:cNvPr id="3" name="Content Placeholder 2">
            <a:extLst>
              <a:ext uri="{FF2B5EF4-FFF2-40B4-BE49-F238E27FC236}">
                <a16:creationId xmlns:a16="http://schemas.microsoft.com/office/drawing/2014/main" id="{C6BA62B6-578E-0854-4B41-FF49DB0890DE}"/>
              </a:ext>
            </a:extLst>
          </p:cNvPr>
          <p:cNvSpPr>
            <a:spLocks noGrp="1"/>
          </p:cNvSpPr>
          <p:nvPr>
            <p:ph idx="1"/>
          </p:nvPr>
        </p:nvSpPr>
        <p:spPr/>
        <p:txBody>
          <a:bodyPr/>
          <a:lstStyle/>
          <a:p>
            <a:r>
              <a:rPr lang="en-US" dirty="0"/>
              <a:t>All three issues are important when considering return to work</a:t>
            </a:r>
          </a:p>
          <a:p>
            <a:r>
              <a:rPr lang="en-US" dirty="0"/>
              <a:t>Risk and capacity may improve with further treatment</a:t>
            </a:r>
          </a:p>
          <a:p>
            <a:pPr lvl="1"/>
            <a:r>
              <a:rPr lang="en-US" dirty="0"/>
              <a:t>Seizure disorder</a:t>
            </a:r>
          </a:p>
          <a:p>
            <a:pPr lvl="1"/>
            <a:r>
              <a:rPr lang="en-US" dirty="0"/>
              <a:t>Weakness</a:t>
            </a:r>
          </a:p>
          <a:p>
            <a:r>
              <a:rPr lang="en-US" dirty="0"/>
              <a:t>Tolerance generally improves with return to work including graduated return to work</a:t>
            </a:r>
          </a:p>
        </p:txBody>
      </p:sp>
    </p:spTree>
    <p:extLst>
      <p:ext uri="{BB962C8B-B14F-4D97-AF65-F5344CB8AC3E}">
        <p14:creationId xmlns:p14="http://schemas.microsoft.com/office/powerpoint/2010/main" val="835120842"/>
      </p:ext>
    </p:extLst>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791-BDA0-87AF-51AE-B57804C1A202}"/>
              </a:ext>
            </a:extLst>
          </p:cNvPr>
          <p:cNvSpPr>
            <a:spLocks noGrp="1"/>
          </p:cNvSpPr>
          <p:nvPr>
            <p:ph type="title"/>
          </p:nvPr>
        </p:nvSpPr>
        <p:spPr/>
        <p:txBody>
          <a:bodyPr/>
          <a:lstStyle/>
          <a:p>
            <a:r>
              <a:rPr lang="en-US" dirty="0"/>
              <a:t>Some points to ponder</a:t>
            </a:r>
          </a:p>
        </p:txBody>
      </p:sp>
      <p:sp>
        <p:nvSpPr>
          <p:cNvPr id="3" name="Content Placeholder 2">
            <a:extLst>
              <a:ext uri="{FF2B5EF4-FFF2-40B4-BE49-F238E27FC236}">
                <a16:creationId xmlns:a16="http://schemas.microsoft.com/office/drawing/2014/main" id="{0C1B378E-D6F1-FA0A-0447-90E199CDB025}"/>
              </a:ext>
            </a:extLst>
          </p:cNvPr>
          <p:cNvSpPr>
            <a:spLocks noGrp="1"/>
          </p:cNvSpPr>
          <p:nvPr>
            <p:ph idx="1"/>
          </p:nvPr>
        </p:nvSpPr>
        <p:spPr>
          <a:xfrm>
            <a:off x="339725" y="1371600"/>
            <a:ext cx="9607550" cy="5257800"/>
          </a:xfrm>
        </p:spPr>
        <p:txBody>
          <a:bodyPr/>
          <a:lstStyle/>
          <a:p>
            <a:r>
              <a:rPr lang="en-US" dirty="0"/>
              <a:t>With benign conditions (e.g. back pain, osteoarthritis), tolerance is </a:t>
            </a:r>
            <a:r>
              <a:rPr lang="en-US" i="1" dirty="0"/>
              <a:t>most often</a:t>
            </a:r>
            <a:r>
              <a:rPr lang="en-US" dirty="0"/>
              <a:t> the issue.</a:t>
            </a:r>
          </a:p>
          <a:p>
            <a:r>
              <a:rPr lang="en-US" dirty="0"/>
              <a:t>Care providers often assert that the issue is risk or capacity when the issue is tolerance.</a:t>
            </a:r>
          </a:p>
          <a:p>
            <a:r>
              <a:rPr lang="en-US" dirty="0"/>
              <a:t>Clarity in terms of risk, capacity or tolerance is critical.</a:t>
            </a:r>
          </a:p>
          <a:p>
            <a:pPr lvl="1"/>
            <a:r>
              <a:rPr lang="en-US" dirty="0"/>
              <a:t>Risk – the issue in question must be addressed</a:t>
            </a:r>
          </a:p>
          <a:p>
            <a:pPr lvl="1"/>
            <a:r>
              <a:rPr lang="en-US" dirty="0"/>
              <a:t>Capacity – often amenable to treatment</a:t>
            </a:r>
          </a:p>
          <a:p>
            <a:pPr lvl="1"/>
            <a:r>
              <a:rPr lang="en-US" dirty="0"/>
              <a:t>Tolerance – will generally improve with (graduated) RTW</a:t>
            </a:r>
          </a:p>
          <a:p>
            <a:endParaRPr lang="en-US" dirty="0"/>
          </a:p>
        </p:txBody>
      </p:sp>
    </p:spTree>
    <p:extLst>
      <p:ext uri="{BB962C8B-B14F-4D97-AF65-F5344CB8AC3E}">
        <p14:creationId xmlns:p14="http://schemas.microsoft.com/office/powerpoint/2010/main" val="759707610"/>
      </p:ext>
    </p:extLst>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B264-98E1-A41B-1FBC-C4F67AF9E628}"/>
              </a:ext>
            </a:extLst>
          </p:cNvPr>
          <p:cNvSpPr>
            <a:spLocks noGrp="1"/>
          </p:cNvSpPr>
          <p:nvPr>
            <p:ph type="title"/>
          </p:nvPr>
        </p:nvSpPr>
        <p:spPr/>
        <p:txBody>
          <a:bodyPr/>
          <a:lstStyle/>
          <a:p>
            <a:r>
              <a:rPr lang="en-US" dirty="0"/>
              <a:t>Tolerance</a:t>
            </a:r>
          </a:p>
        </p:txBody>
      </p:sp>
      <p:sp>
        <p:nvSpPr>
          <p:cNvPr id="3" name="Content Placeholder 2">
            <a:extLst>
              <a:ext uri="{FF2B5EF4-FFF2-40B4-BE49-F238E27FC236}">
                <a16:creationId xmlns:a16="http://schemas.microsoft.com/office/drawing/2014/main" id="{635C35FF-4627-13F2-9566-F48E986BBE7A}"/>
              </a:ext>
            </a:extLst>
          </p:cNvPr>
          <p:cNvSpPr>
            <a:spLocks noGrp="1"/>
          </p:cNvSpPr>
          <p:nvPr>
            <p:ph idx="1"/>
          </p:nvPr>
        </p:nvSpPr>
        <p:spPr>
          <a:xfrm>
            <a:off x="363618" y="1981200"/>
            <a:ext cx="9607550" cy="3203575"/>
          </a:xfrm>
        </p:spPr>
        <p:txBody>
          <a:bodyPr/>
          <a:lstStyle/>
          <a:p>
            <a:r>
              <a:rPr lang="en-US" dirty="0"/>
              <a:t>If the issue is tolerance, this variable will not improve with the passage of time and with a longer period of inactivity.  It will likely worsen.</a:t>
            </a:r>
          </a:p>
          <a:p>
            <a:r>
              <a:rPr lang="en-US" dirty="0"/>
              <a:t>If the issue is tolerance, generally the best course of action involves a (graduated) return to activity.</a:t>
            </a:r>
          </a:p>
        </p:txBody>
      </p:sp>
    </p:spTree>
    <p:extLst>
      <p:ext uri="{BB962C8B-B14F-4D97-AF65-F5344CB8AC3E}">
        <p14:creationId xmlns:p14="http://schemas.microsoft.com/office/powerpoint/2010/main" val="479186186"/>
      </p:ext>
    </p:extLst>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ED6C-1392-C0BC-740E-267CA2BD22E7}"/>
              </a:ext>
            </a:extLst>
          </p:cNvPr>
          <p:cNvSpPr>
            <a:spLocks noGrp="1"/>
          </p:cNvSpPr>
          <p:nvPr>
            <p:ph type="title"/>
          </p:nvPr>
        </p:nvSpPr>
        <p:spPr>
          <a:xfrm>
            <a:off x="339725" y="228600"/>
            <a:ext cx="9574213" cy="5715000"/>
          </a:xfrm>
        </p:spPr>
        <p:txBody>
          <a:bodyPr/>
          <a:lstStyle/>
          <a:p>
            <a:r>
              <a:rPr lang="en-US" dirty="0"/>
              <a:t>Does the data represent pathology?</a:t>
            </a:r>
          </a:p>
        </p:txBody>
      </p:sp>
    </p:spTree>
    <p:extLst>
      <p:ext uri="{BB962C8B-B14F-4D97-AF65-F5344CB8AC3E}">
        <p14:creationId xmlns:p14="http://schemas.microsoft.com/office/powerpoint/2010/main" val="1997427652"/>
      </p:ext>
    </p:extLst>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BF9C-AAC8-C30F-EA0C-6936A3FD3AC7}"/>
              </a:ext>
            </a:extLst>
          </p:cNvPr>
          <p:cNvSpPr>
            <a:spLocks noGrp="1"/>
          </p:cNvSpPr>
          <p:nvPr>
            <p:ph type="title"/>
          </p:nvPr>
        </p:nvSpPr>
        <p:spPr/>
        <p:txBody>
          <a:bodyPr/>
          <a:lstStyle/>
          <a:p>
            <a:r>
              <a:rPr lang="en-US" dirty="0"/>
              <a:t>Clinical Data</a:t>
            </a:r>
          </a:p>
        </p:txBody>
      </p:sp>
      <p:sp>
        <p:nvSpPr>
          <p:cNvPr id="3" name="TextBox 2">
            <a:extLst>
              <a:ext uri="{FF2B5EF4-FFF2-40B4-BE49-F238E27FC236}">
                <a16:creationId xmlns:a16="http://schemas.microsoft.com/office/drawing/2014/main" id="{44563BA9-7290-F915-F8C5-06853C53C3F9}"/>
              </a:ext>
            </a:extLst>
          </p:cNvPr>
          <p:cNvSpPr txBox="1"/>
          <p:nvPr/>
        </p:nvSpPr>
        <p:spPr>
          <a:xfrm>
            <a:off x="495300" y="1576119"/>
            <a:ext cx="9574213" cy="1077218"/>
          </a:xfrm>
          <a:prstGeom prst="rect">
            <a:avLst/>
          </a:prstGeom>
          <a:noFill/>
        </p:spPr>
        <p:txBody>
          <a:bodyPr wrap="square" rtlCol="0">
            <a:spAutoFit/>
          </a:bodyPr>
          <a:lstStyle/>
          <a:p>
            <a:r>
              <a:rPr lang="en-US" dirty="0"/>
              <a:t>Right leg strength: Ankle PF and DF 4/5, knee flexion 4/5, knee extension 3/5, hip flexion 4/5</a:t>
            </a:r>
          </a:p>
        </p:txBody>
      </p:sp>
      <p:sp>
        <p:nvSpPr>
          <p:cNvPr id="6" name="Content Placeholder 5">
            <a:extLst>
              <a:ext uri="{FF2B5EF4-FFF2-40B4-BE49-F238E27FC236}">
                <a16:creationId xmlns:a16="http://schemas.microsoft.com/office/drawing/2014/main" id="{3D97485C-D87B-43CE-D9BE-8E9176CD2D5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54087722"/>
      </p:ext>
    </p:extLst>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01892-8272-C9B8-B8C6-C35F1FF39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 y="5707753"/>
            <a:ext cx="9083040" cy="685800"/>
          </a:xfrm>
          <a:prstGeom prst="rect">
            <a:avLst/>
          </a:prstGeom>
        </p:spPr>
      </p:pic>
      <p:pic>
        <p:nvPicPr>
          <p:cNvPr id="7" name="Picture 6">
            <a:extLst>
              <a:ext uri="{FF2B5EF4-FFF2-40B4-BE49-F238E27FC236}">
                <a16:creationId xmlns:a16="http://schemas.microsoft.com/office/drawing/2014/main" id="{0ED0AA00-D470-AF1C-C662-83DC868BA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769" y="3700910"/>
            <a:ext cx="6426201" cy="533400"/>
          </a:xfrm>
          <a:prstGeom prst="rect">
            <a:avLst/>
          </a:prstGeom>
        </p:spPr>
      </p:pic>
      <p:sp>
        <p:nvSpPr>
          <p:cNvPr id="2" name="TextBox 1">
            <a:extLst>
              <a:ext uri="{FF2B5EF4-FFF2-40B4-BE49-F238E27FC236}">
                <a16:creationId xmlns:a16="http://schemas.microsoft.com/office/drawing/2014/main" id="{8A62C22B-4822-750D-1DA9-7F697D0E08E9}"/>
              </a:ext>
            </a:extLst>
          </p:cNvPr>
          <p:cNvSpPr txBox="1"/>
          <p:nvPr/>
        </p:nvSpPr>
        <p:spPr>
          <a:xfrm>
            <a:off x="601980" y="425055"/>
            <a:ext cx="8351520" cy="1077218"/>
          </a:xfrm>
          <a:prstGeom prst="rect">
            <a:avLst/>
          </a:prstGeom>
          <a:noFill/>
        </p:spPr>
        <p:txBody>
          <a:bodyPr wrap="square" rtlCol="0">
            <a:spAutoFit/>
          </a:bodyPr>
          <a:lstStyle/>
          <a:p>
            <a:r>
              <a:rPr lang="en-US" dirty="0"/>
              <a:t>EMS and Emergency Dept: “no loss of consciousness”</a:t>
            </a:r>
          </a:p>
        </p:txBody>
      </p:sp>
      <p:sp>
        <p:nvSpPr>
          <p:cNvPr id="4" name="TextBox 3">
            <a:extLst>
              <a:ext uri="{FF2B5EF4-FFF2-40B4-BE49-F238E27FC236}">
                <a16:creationId xmlns:a16="http://schemas.microsoft.com/office/drawing/2014/main" id="{A3D1D42A-697D-0D77-A34A-DF93A0825226}"/>
              </a:ext>
            </a:extLst>
          </p:cNvPr>
          <p:cNvSpPr txBox="1"/>
          <p:nvPr/>
        </p:nvSpPr>
        <p:spPr>
          <a:xfrm>
            <a:off x="1910769" y="1676402"/>
            <a:ext cx="7880931" cy="1077218"/>
          </a:xfrm>
          <a:prstGeom prst="rect">
            <a:avLst/>
          </a:prstGeom>
          <a:noFill/>
        </p:spPr>
        <p:txBody>
          <a:bodyPr wrap="square" rtlCol="0">
            <a:spAutoFit/>
          </a:bodyPr>
          <a:lstStyle/>
          <a:p>
            <a:r>
              <a:rPr lang="en-US" dirty="0"/>
              <a:t>Family MD: ”sustained a loss of consciousness lasting 3 hours”</a:t>
            </a:r>
          </a:p>
        </p:txBody>
      </p:sp>
      <p:sp>
        <p:nvSpPr>
          <p:cNvPr id="6" name="TextBox 5">
            <a:extLst>
              <a:ext uri="{FF2B5EF4-FFF2-40B4-BE49-F238E27FC236}">
                <a16:creationId xmlns:a16="http://schemas.microsoft.com/office/drawing/2014/main" id="{F17F51E0-1870-E212-B498-42FB4A3915F0}"/>
              </a:ext>
            </a:extLst>
          </p:cNvPr>
          <p:cNvSpPr txBox="1"/>
          <p:nvPr/>
        </p:nvSpPr>
        <p:spPr>
          <a:xfrm>
            <a:off x="1910769" y="2961166"/>
            <a:ext cx="6890331" cy="584775"/>
          </a:xfrm>
          <a:prstGeom prst="rect">
            <a:avLst/>
          </a:prstGeom>
          <a:noFill/>
        </p:spPr>
        <p:txBody>
          <a:bodyPr wrap="square" rtlCol="0">
            <a:spAutoFit/>
          </a:bodyPr>
          <a:lstStyle/>
          <a:p>
            <a:r>
              <a:rPr lang="en-US" dirty="0"/>
              <a:t>Specialist MD #1:</a:t>
            </a:r>
          </a:p>
        </p:txBody>
      </p:sp>
      <p:sp>
        <p:nvSpPr>
          <p:cNvPr id="8" name="TextBox 7">
            <a:extLst>
              <a:ext uri="{FF2B5EF4-FFF2-40B4-BE49-F238E27FC236}">
                <a16:creationId xmlns:a16="http://schemas.microsoft.com/office/drawing/2014/main" id="{DE916378-F39D-7F32-0727-B84A97461CA8}"/>
              </a:ext>
            </a:extLst>
          </p:cNvPr>
          <p:cNvSpPr txBox="1"/>
          <p:nvPr/>
        </p:nvSpPr>
        <p:spPr>
          <a:xfrm>
            <a:off x="1910770" y="4648201"/>
            <a:ext cx="6661730" cy="584775"/>
          </a:xfrm>
          <a:prstGeom prst="rect">
            <a:avLst/>
          </a:prstGeom>
          <a:noFill/>
        </p:spPr>
        <p:txBody>
          <a:bodyPr wrap="square" rtlCol="0">
            <a:spAutoFit/>
          </a:bodyPr>
          <a:lstStyle/>
          <a:p>
            <a:r>
              <a:rPr lang="en-US" dirty="0"/>
              <a:t>Specialist MD #2:</a:t>
            </a:r>
          </a:p>
        </p:txBody>
      </p:sp>
    </p:spTree>
    <p:extLst>
      <p:ext uri="{BB962C8B-B14F-4D97-AF65-F5344CB8AC3E}">
        <p14:creationId xmlns:p14="http://schemas.microsoft.com/office/powerpoint/2010/main" val="1238634670"/>
      </p:ext>
    </p:extLst>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091B-0F19-F5B6-3E5B-4560C72A56C0}"/>
              </a:ext>
            </a:extLst>
          </p:cNvPr>
          <p:cNvSpPr>
            <a:spLocks noGrp="1"/>
          </p:cNvSpPr>
          <p:nvPr>
            <p:ph type="title"/>
          </p:nvPr>
        </p:nvSpPr>
        <p:spPr/>
        <p:txBody>
          <a:bodyPr/>
          <a:lstStyle/>
          <a:p>
            <a:r>
              <a:rPr lang="en-US" dirty="0"/>
              <a:t>Clinical Data</a:t>
            </a:r>
          </a:p>
        </p:txBody>
      </p:sp>
      <p:sp>
        <p:nvSpPr>
          <p:cNvPr id="3" name="Content Placeholder 2">
            <a:extLst>
              <a:ext uri="{FF2B5EF4-FFF2-40B4-BE49-F238E27FC236}">
                <a16:creationId xmlns:a16="http://schemas.microsoft.com/office/drawing/2014/main" id="{6A2209F0-49ED-ADCA-B987-0AE97E21080A}"/>
              </a:ext>
            </a:extLst>
          </p:cNvPr>
          <p:cNvSpPr>
            <a:spLocks noGrp="1"/>
          </p:cNvSpPr>
          <p:nvPr>
            <p:ph idx="1"/>
          </p:nvPr>
        </p:nvSpPr>
        <p:spPr>
          <a:xfrm>
            <a:off x="339725" y="1676400"/>
            <a:ext cx="9607550" cy="5334000"/>
          </a:xfrm>
        </p:spPr>
        <p:txBody>
          <a:bodyPr/>
          <a:lstStyle/>
          <a:p>
            <a:endParaRPr lang="en-US" dirty="0"/>
          </a:p>
          <a:p>
            <a:endParaRPr lang="en-US" dirty="0"/>
          </a:p>
          <a:p>
            <a:endParaRPr lang="en-US" dirty="0"/>
          </a:p>
          <a:p>
            <a:endParaRPr lang="en-US" dirty="0"/>
          </a:p>
          <a:p>
            <a:endParaRPr lang="en-US" dirty="0"/>
          </a:p>
          <a:p>
            <a:pPr marL="0" indent="0" algn="l">
              <a:buNone/>
            </a:pPr>
            <a:endParaRPr lang="en-CA" sz="2400" b="0" i="0" u="none" strike="noStrike" dirty="0">
              <a:effectLst/>
              <a:latin typeface="BlinkMacSystemFont"/>
            </a:endParaRPr>
          </a:p>
          <a:p>
            <a:pPr marL="0" indent="0" algn="l">
              <a:buNone/>
            </a:pPr>
            <a:endParaRPr lang="en-CA" sz="2400" dirty="0">
              <a:effectLst/>
              <a:latin typeface="BlinkMacSystemFont"/>
            </a:endParaRPr>
          </a:p>
          <a:p>
            <a:pPr marL="0" indent="0" algn="l">
              <a:buNone/>
            </a:pPr>
            <a:endParaRPr lang="en-CA" sz="2400" b="0" i="0" u="none" strike="noStrike" dirty="0">
              <a:effectLst/>
              <a:latin typeface="BlinkMacSystemFont"/>
            </a:endParaRPr>
          </a:p>
          <a:p>
            <a:pPr marL="0" indent="0" algn="l">
              <a:buNone/>
            </a:pPr>
            <a:endParaRPr lang="en-CA" sz="2400" dirty="0">
              <a:effectLst/>
              <a:latin typeface="BlinkMacSystemFont"/>
            </a:endParaRPr>
          </a:p>
          <a:p>
            <a:pPr marL="0" indent="0" algn="l">
              <a:buNone/>
            </a:pPr>
            <a:r>
              <a:rPr lang="en-CA" sz="2400" b="0" i="0" u="none" strike="noStrike" dirty="0" err="1">
                <a:effectLst/>
                <a:latin typeface="BlinkMacSystemFont"/>
              </a:rPr>
              <a:t>Deyo</a:t>
            </a:r>
            <a:r>
              <a:rPr lang="en-CA" sz="2400" b="0" i="0" u="none" strike="noStrike" dirty="0">
                <a:effectLst/>
                <a:latin typeface="BlinkMacSystemFont"/>
              </a:rPr>
              <a:t> RA, Weinstein JN.  N </a:t>
            </a:r>
            <a:r>
              <a:rPr lang="en-CA" sz="2400" b="0" i="0" u="none" strike="noStrike" dirty="0" err="1">
                <a:effectLst/>
                <a:latin typeface="BlinkMacSystemFont"/>
              </a:rPr>
              <a:t>Engl</a:t>
            </a:r>
            <a:r>
              <a:rPr lang="en-CA" sz="2400" b="0" i="0" u="none" strike="noStrike" dirty="0">
                <a:effectLst/>
                <a:latin typeface="BlinkMacSystemFont"/>
              </a:rPr>
              <a:t> J Med.  2001 Feb 1;344(5):363-70</a:t>
            </a:r>
            <a:endParaRPr lang="en-US" sz="2400" dirty="0"/>
          </a:p>
        </p:txBody>
      </p:sp>
      <p:pic>
        <p:nvPicPr>
          <p:cNvPr id="5" name="Picture 4">
            <a:extLst>
              <a:ext uri="{FF2B5EF4-FFF2-40B4-BE49-F238E27FC236}">
                <a16:creationId xmlns:a16="http://schemas.microsoft.com/office/drawing/2014/main" id="{5ED0F462-317E-45FE-0E32-CB62C747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46" y="1270181"/>
            <a:ext cx="9235053" cy="4902019"/>
          </a:xfrm>
          <a:prstGeom prst="rect">
            <a:avLst/>
          </a:prstGeom>
        </p:spPr>
      </p:pic>
    </p:spTree>
    <p:extLst>
      <p:ext uri="{BB962C8B-B14F-4D97-AF65-F5344CB8AC3E}">
        <p14:creationId xmlns:p14="http://schemas.microsoft.com/office/powerpoint/2010/main" val="64013373"/>
      </p:ext>
    </p:extLst>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BF20-843B-461C-2F80-EF99ABDC133B}"/>
              </a:ext>
            </a:extLst>
          </p:cNvPr>
          <p:cNvSpPr>
            <a:spLocks noGrp="1"/>
          </p:cNvSpPr>
          <p:nvPr>
            <p:ph type="title"/>
          </p:nvPr>
        </p:nvSpPr>
        <p:spPr>
          <a:xfrm>
            <a:off x="322289" y="2286000"/>
            <a:ext cx="9574213" cy="1325563"/>
          </a:xfrm>
        </p:spPr>
        <p:txBody>
          <a:bodyPr/>
          <a:lstStyle/>
          <a:p>
            <a:r>
              <a:rPr lang="en-US" dirty="0"/>
              <a:t>The Grey Hair of the Spine</a:t>
            </a:r>
          </a:p>
        </p:txBody>
      </p:sp>
      <p:sp>
        <p:nvSpPr>
          <p:cNvPr id="3" name="Content Placeholder 2">
            <a:extLst>
              <a:ext uri="{FF2B5EF4-FFF2-40B4-BE49-F238E27FC236}">
                <a16:creationId xmlns:a16="http://schemas.microsoft.com/office/drawing/2014/main" id="{34D33BEB-1A12-7BB4-A0FA-0E7E26ADD0D9}"/>
              </a:ext>
            </a:extLst>
          </p:cNvPr>
          <p:cNvSpPr>
            <a:spLocks noGrp="1"/>
          </p:cNvSpPr>
          <p:nvPr>
            <p:ph idx="1"/>
          </p:nvPr>
        </p:nvSpPr>
        <p:spPr>
          <a:xfrm>
            <a:off x="339725" y="4773612"/>
            <a:ext cx="9607550" cy="1325563"/>
          </a:xfrm>
        </p:spPr>
        <p:txBody>
          <a:bodyPr/>
          <a:lstStyle/>
          <a:p>
            <a:pPr lvl="1"/>
            <a:endParaRPr lang="en-US" dirty="0"/>
          </a:p>
        </p:txBody>
      </p:sp>
    </p:spTree>
    <p:extLst>
      <p:ext uri="{BB962C8B-B14F-4D97-AF65-F5344CB8AC3E}">
        <p14:creationId xmlns:p14="http://schemas.microsoft.com/office/powerpoint/2010/main" val="3309015758"/>
      </p:ext>
    </p:extLst>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6D11-0226-1521-1590-5CDB7977E04B}"/>
              </a:ext>
            </a:extLst>
          </p:cNvPr>
          <p:cNvSpPr>
            <a:spLocks noGrp="1"/>
          </p:cNvSpPr>
          <p:nvPr>
            <p:ph type="title"/>
          </p:nvPr>
        </p:nvSpPr>
        <p:spPr>
          <a:xfrm>
            <a:off x="412939" y="2438400"/>
            <a:ext cx="9574213" cy="1325563"/>
          </a:xfrm>
        </p:spPr>
        <p:txBody>
          <a:bodyPr/>
          <a:lstStyle/>
          <a:p>
            <a:r>
              <a:rPr lang="en-US" dirty="0"/>
              <a:t>Ask yourself, does the data represent pathology?</a:t>
            </a:r>
          </a:p>
        </p:txBody>
      </p:sp>
      <p:sp>
        <p:nvSpPr>
          <p:cNvPr id="3" name="Content Placeholder 2">
            <a:extLst>
              <a:ext uri="{FF2B5EF4-FFF2-40B4-BE49-F238E27FC236}">
                <a16:creationId xmlns:a16="http://schemas.microsoft.com/office/drawing/2014/main" id="{9E7CB0A3-161A-5659-42DA-6B70F342DEAF}"/>
              </a:ext>
            </a:extLst>
          </p:cNvPr>
          <p:cNvSpPr>
            <a:spLocks noGrp="1"/>
          </p:cNvSpPr>
          <p:nvPr>
            <p:ph idx="1"/>
          </p:nvPr>
        </p:nvSpPr>
        <p:spPr>
          <a:xfrm>
            <a:off x="339725" y="4953000"/>
            <a:ext cx="9607550" cy="1146175"/>
          </a:xfrm>
        </p:spPr>
        <p:txBody>
          <a:bodyPr/>
          <a:lstStyle/>
          <a:p>
            <a:endParaRPr lang="en-US" dirty="0"/>
          </a:p>
        </p:txBody>
      </p:sp>
    </p:spTree>
    <p:extLst>
      <p:ext uri="{BB962C8B-B14F-4D97-AF65-F5344CB8AC3E}">
        <p14:creationId xmlns:p14="http://schemas.microsoft.com/office/powerpoint/2010/main" val="3045071568"/>
      </p:ext>
    </p:extLst>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288D-36B3-000C-10E4-27023581BE2B}"/>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8EA32768-3347-A2F3-6C99-0917F9774613}"/>
              </a:ext>
            </a:extLst>
          </p:cNvPr>
          <p:cNvSpPr>
            <a:spLocks noGrp="1"/>
          </p:cNvSpPr>
          <p:nvPr>
            <p:ph idx="1"/>
          </p:nvPr>
        </p:nvSpPr>
        <p:spPr>
          <a:xfrm>
            <a:off x="330528" y="1371600"/>
            <a:ext cx="9607550" cy="5257800"/>
          </a:xfrm>
        </p:spPr>
        <p:txBody>
          <a:bodyPr/>
          <a:lstStyle/>
          <a:p>
            <a:r>
              <a:rPr lang="en-US" dirty="0"/>
              <a:t>Over the years, I have been remunerated by:</a:t>
            </a:r>
          </a:p>
          <a:p>
            <a:pPr lvl="1"/>
            <a:r>
              <a:rPr lang="en-US" dirty="0"/>
              <a:t>Manitoba Health (and WRHA, IERHA, SH, PMH)</a:t>
            </a:r>
          </a:p>
          <a:p>
            <a:pPr lvl="1"/>
            <a:r>
              <a:rPr lang="en-US" dirty="0"/>
              <a:t>Manitoba Public Insurance</a:t>
            </a:r>
          </a:p>
          <a:p>
            <a:pPr lvl="1"/>
            <a:r>
              <a:rPr lang="en-US" dirty="0"/>
              <a:t>Workers Compensation Board of MB</a:t>
            </a:r>
          </a:p>
          <a:p>
            <a:pPr lvl="1"/>
            <a:r>
              <a:rPr lang="en-US" dirty="0"/>
              <a:t>Medical Services Plan of BC</a:t>
            </a:r>
          </a:p>
          <a:p>
            <a:pPr lvl="1"/>
            <a:r>
              <a:rPr lang="en-US" dirty="0"/>
              <a:t>Insurance Corporation of BC</a:t>
            </a:r>
          </a:p>
          <a:p>
            <a:pPr lvl="1"/>
            <a:r>
              <a:rPr lang="en-US" dirty="0"/>
              <a:t>University of Manitoba</a:t>
            </a:r>
          </a:p>
          <a:p>
            <a:pPr lvl="1"/>
            <a:r>
              <a:rPr lang="en-US" dirty="0"/>
              <a:t>Pure Lifestyle Inc.</a:t>
            </a:r>
          </a:p>
        </p:txBody>
      </p:sp>
    </p:spTree>
    <p:extLst>
      <p:ext uri="{BB962C8B-B14F-4D97-AF65-F5344CB8AC3E}">
        <p14:creationId xmlns:p14="http://schemas.microsoft.com/office/powerpoint/2010/main" val="1281186337"/>
      </p:ext>
    </p:extLst>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2800-0677-9953-2928-5225850E43FC}"/>
              </a:ext>
            </a:extLst>
          </p:cNvPr>
          <p:cNvSpPr>
            <a:spLocks noGrp="1"/>
          </p:cNvSpPr>
          <p:nvPr>
            <p:ph type="title"/>
          </p:nvPr>
        </p:nvSpPr>
        <p:spPr/>
        <p:txBody>
          <a:bodyPr/>
          <a:lstStyle/>
          <a:p>
            <a:r>
              <a:rPr lang="en-US" dirty="0"/>
              <a:t>Clinical Data</a:t>
            </a:r>
          </a:p>
        </p:txBody>
      </p:sp>
      <p:sp>
        <p:nvSpPr>
          <p:cNvPr id="3" name="Content Placeholder 2">
            <a:extLst>
              <a:ext uri="{FF2B5EF4-FFF2-40B4-BE49-F238E27FC236}">
                <a16:creationId xmlns:a16="http://schemas.microsoft.com/office/drawing/2014/main" id="{590A2F96-875C-D4FB-2967-6E000014F85F}"/>
              </a:ext>
            </a:extLst>
          </p:cNvPr>
          <p:cNvSpPr>
            <a:spLocks noGrp="1"/>
          </p:cNvSpPr>
          <p:nvPr>
            <p:ph idx="1"/>
          </p:nvPr>
        </p:nvSpPr>
        <p:spPr/>
        <p:txBody>
          <a:bodyPr/>
          <a:lstStyle/>
          <a:p>
            <a:r>
              <a:rPr lang="en-US" dirty="0"/>
              <a:t>There is a lot of subjectivity in ”objective data”</a:t>
            </a:r>
          </a:p>
          <a:p>
            <a:endParaRPr lang="en-US" dirty="0"/>
          </a:p>
          <a:p>
            <a:r>
              <a:rPr lang="en-US" dirty="0"/>
              <a:t>Before ordering a test, the clinician should have an idea regarding:</a:t>
            </a:r>
          </a:p>
          <a:p>
            <a:pPr lvl="1"/>
            <a:r>
              <a:rPr lang="en-US" dirty="0"/>
              <a:t>sensitivity/specificity of the test</a:t>
            </a:r>
          </a:p>
          <a:p>
            <a:pPr lvl="1"/>
            <a:r>
              <a:rPr lang="en-US" dirty="0"/>
              <a:t>what to do with possible outcomes</a:t>
            </a:r>
          </a:p>
          <a:p>
            <a:pPr lvl="1"/>
            <a:r>
              <a:rPr lang="en-US" dirty="0"/>
              <a:t>what is in the differential diagnosis</a:t>
            </a:r>
          </a:p>
        </p:txBody>
      </p:sp>
    </p:spTree>
    <p:extLst>
      <p:ext uri="{BB962C8B-B14F-4D97-AF65-F5344CB8AC3E}">
        <p14:creationId xmlns:p14="http://schemas.microsoft.com/office/powerpoint/2010/main" val="1265286347"/>
      </p:ext>
    </p:extLst>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BBE-BF40-4C62-5FE6-7194C7D9236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48FF89-5580-168B-BEC7-AB75C3CBF4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65264"/>
            <a:ext cx="10287000" cy="13694570"/>
          </a:xfrm>
        </p:spPr>
      </p:pic>
    </p:spTree>
    <p:extLst>
      <p:ext uri="{BB962C8B-B14F-4D97-AF65-F5344CB8AC3E}">
        <p14:creationId xmlns:p14="http://schemas.microsoft.com/office/powerpoint/2010/main" val="681094020"/>
      </p:ext>
    </p:extLst>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2D15-BBC8-1317-A7D1-6A105E6C0A87}"/>
              </a:ext>
            </a:extLst>
          </p:cNvPr>
          <p:cNvSpPr>
            <a:spLocks noGrp="1"/>
          </p:cNvSpPr>
          <p:nvPr>
            <p:ph type="title"/>
          </p:nvPr>
        </p:nvSpPr>
        <p:spPr/>
        <p:txBody>
          <a:bodyPr/>
          <a:lstStyle/>
          <a:p>
            <a:r>
              <a:rPr lang="en-US" dirty="0"/>
              <a:t>Black Box Warning</a:t>
            </a:r>
          </a:p>
        </p:txBody>
      </p:sp>
      <p:sp>
        <p:nvSpPr>
          <p:cNvPr id="3" name="Content Placeholder 2">
            <a:extLst>
              <a:ext uri="{FF2B5EF4-FFF2-40B4-BE49-F238E27FC236}">
                <a16:creationId xmlns:a16="http://schemas.microsoft.com/office/drawing/2014/main" id="{5BD9AB7F-9B0A-08AB-2C27-BDD612F583B5}"/>
              </a:ext>
            </a:extLst>
          </p:cNvPr>
          <p:cNvSpPr>
            <a:spLocks noGrp="1"/>
          </p:cNvSpPr>
          <p:nvPr>
            <p:ph idx="1"/>
          </p:nvPr>
        </p:nvSpPr>
        <p:spPr/>
        <p:txBody>
          <a:bodyPr/>
          <a:lstStyle/>
          <a:p>
            <a:r>
              <a:rPr lang="en-US" dirty="0"/>
              <a:t>Would you take a medication that:</a:t>
            </a:r>
          </a:p>
          <a:p>
            <a:pPr lvl="1"/>
            <a:r>
              <a:rPr lang="en-US" dirty="0"/>
              <a:t>Has no proven benefit</a:t>
            </a:r>
          </a:p>
          <a:p>
            <a:pPr lvl="1"/>
            <a:r>
              <a:rPr lang="en-US" dirty="0"/>
              <a:t>Is well established to be harmful to physical health, mental health and social well-being</a:t>
            </a:r>
          </a:p>
        </p:txBody>
      </p:sp>
    </p:spTree>
    <p:extLst>
      <p:ext uri="{BB962C8B-B14F-4D97-AF65-F5344CB8AC3E}">
        <p14:creationId xmlns:p14="http://schemas.microsoft.com/office/powerpoint/2010/main" val="546982557"/>
      </p:ext>
    </p:extLst>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6E7FF3-DC13-88A9-D800-E4239C505418}"/>
              </a:ext>
            </a:extLst>
          </p:cNvPr>
          <p:cNvSpPr>
            <a:spLocks noGrp="1"/>
          </p:cNvSpPr>
          <p:nvPr>
            <p:ph type="ctrTitle"/>
          </p:nvPr>
        </p:nvSpPr>
        <p:spPr>
          <a:xfrm>
            <a:off x="800100" y="0"/>
            <a:ext cx="8610600" cy="2362200"/>
          </a:xfrm>
        </p:spPr>
        <p:txBody>
          <a:bodyPr/>
          <a:lstStyle/>
          <a:p>
            <a:pPr>
              <a:defRPr/>
            </a:pPr>
            <a:br>
              <a:rPr lang="en-US" sz="4000" b="1" dirty="0">
                <a:latin typeface="+mn-lt"/>
              </a:rPr>
            </a:br>
            <a:r>
              <a:rPr lang="en-US" sz="4000" dirty="0">
                <a:solidFill>
                  <a:schemeClr val="tx1"/>
                </a:solidFill>
                <a:latin typeface="+mn-lt"/>
              </a:rPr>
              <a:t>“My Doc just gave me a note for 2 weeks off work”</a:t>
            </a:r>
          </a:p>
        </p:txBody>
      </p:sp>
      <p:sp>
        <p:nvSpPr>
          <p:cNvPr id="45059" name="Subtitle 4">
            <a:extLst>
              <a:ext uri="{FF2B5EF4-FFF2-40B4-BE49-F238E27FC236}">
                <a16:creationId xmlns:a16="http://schemas.microsoft.com/office/drawing/2014/main" id="{8F96022E-7F6E-774E-ABC6-1EC7A68CB93E}"/>
              </a:ext>
            </a:extLst>
          </p:cNvPr>
          <p:cNvSpPr>
            <a:spLocks noGrp="1"/>
          </p:cNvSpPr>
          <p:nvPr>
            <p:ph type="subTitle" idx="1"/>
          </p:nvPr>
        </p:nvSpPr>
        <p:spPr>
          <a:xfrm>
            <a:off x="571500" y="2362200"/>
            <a:ext cx="9144000" cy="3962400"/>
          </a:xfrm>
        </p:spPr>
        <p:txBody>
          <a:bodyPr/>
          <a:lstStyle/>
          <a:p>
            <a:endParaRPr lang="en-US" altLang="en-US" sz="3600" b="1" dirty="0">
              <a:solidFill>
                <a:srgbClr val="7A0000"/>
              </a:solidFill>
            </a:endParaRPr>
          </a:p>
          <a:p>
            <a:r>
              <a:rPr lang="en-US" altLang="en-US" sz="3600" b="1" dirty="0"/>
              <a:t>Good or bad news?</a:t>
            </a:r>
          </a:p>
          <a:p>
            <a:r>
              <a:rPr lang="en-US" altLang="en-US" sz="3600" b="1" dirty="0"/>
              <a:t>Is there evidence?</a:t>
            </a:r>
          </a:p>
          <a:p>
            <a:endParaRPr lang="en-US" altLang="en-US" sz="3600" b="1" dirty="0"/>
          </a:p>
          <a:p>
            <a:endParaRPr lang="en-US" altLang="en-US" sz="3600" b="1" dirty="0">
              <a:solidFill>
                <a:srgbClr val="7A0000"/>
              </a:solidFill>
            </a:endParaRPr>
          </a:p>
          <a:p>
            <a:endParaRPr lang="en-US" altLang="en-US" sz="3600" b="1" dirty="0">
              <a:solidFill>
                <a:srgbClr val="7A0000"/>
              </a:solidFill>
            </a:endParaRP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68CFFD-86CD-CA10-5EE1-E2E08F6C8FE2}"/>
              </a:ext>
            </a:extLst>
          </p:cNvPr>
          <p:cNvSpPr/>
          <p:nvPr/>
        </p:nvSpPr>
        <p:spPr>
          <a:xfrm>
            <a:off x="723900" y="533400"/>
            <a:ext cx="5562600" cy="5646738"/>
          </a:xfrm>
          <a:prstGeom prst="rect">
            <a:avLst/>
          </a:prstGeom>
        </p:spPr>
        <p:txBody>
          <a:bodyPr>
            <a:spAutoFit/>
          </a:bodyPr>
          <a:lstStyle/>
          <a:p>
            <a:pPr>
              <a:defRPr/>
            </a:pPr>
            <a:r>
              <a:rPr lang="en-US" altLang="en-US" sz="2800" b="1" dirty="0">
                <a:latin typeface="Franklin Gothic Medium" panose="020B0603020102020204" pitchFamily="34" charset="0"/>
              </a:rPr>
              <a:t>Professor Gordon Waddell 1942-2017: </a:t>
            </a:r>
            <a:r>
              <a:rPr lang="en-CA" sz="2400" dirty="0">
                <a:latin typeface="Franklin Gothic Medium" panose="020B0603020102020204" pitchFamily="34" charset="0"/>
              </a:rPr>
              <a:t>Orthopaedic surgeon, academic and author </a:t>
            </a:r>
          </a:p>
          <a:p>
            <a:pPr>
              <a:defRPr/>
            </a:pPr>
            <a:endParaRPr lang="en-CA" sz="2400" dirty="0">
              <a:latin typeface="Franklin Gothic Medium" panose="020B0603020102020204" pitchFamily="34" charset="0"/>
            </a:endParaRPr>
          </a:p>
          <a:p>
            <a:pPr marL="342900" indent="-342900">
              <a:buFont typeface="Arial" panose="020B0604020202020204" pitchFamily="34" charset="0"/>
              <a:buChar char="•"/>
              <a:defRPr/>
            </a:pPr>
            <a:r>
              <a:rPr lang="en-CA" sz="2800" dirty="0">
                <a:latin typeface="Franklin Gothic Medium" panose="020B0603020102020204" pitchFamily="34" charset="0"/>
              </a:rPr>
              <a:t>Standard advice of bed rest was incorrect</a:t>
            </a:r>
          </a:p>
          <a:p>
            <a:pPr marL="342900" indent="-342900">
              <a:buFont typeface="Arial" panose="020B0604020202020204" pitchFamily="34" charset="0"/>
              <a:buChar char="•"/>
              <a:defRPr/>
            </a:pPr>
            <a:endParaRPr lang="en-CA" sz="2800" dirty="0">
              <a:latin typeface="Franklin Gothic Medium" panose="020B0603020102020204" pitchFamily="34" charset="0"/>
            </a:endParaRPr>
          </a:p>
          <a:p>
            <a:pPr marL="342900" indent="-342900">
              <a:buFont typeface="Arial" panose="020B0604020202020204" pitchFamily="34" charset="0"/>
              <a:buChar char="•"/>
              <a:defRPr/>
            </a:pPr>
            <a:r>
              <a:rPr lang="en-CA" sz="2800" dirty="0">
                <a:latin typeface="Franklin Gothic Medium" panose="020B0603020102020204" pitchFamily="34" charset="0"/>
              </a:rPr>
              <a:t>Over-reliance on surgery as a treatment</a:t>
            </a:r>
          </a:p>
          <a:p>
            <a:pPr marL="342900" indent="-342900">
              <a:buFont typeface="Arial" panose="020B0604020202020204" pitchFamily="34" charset="0"/>
              <a:buChar char="•"/>
              <a:defRPr/>
            </a:pPr>
            <a:endParaRPr lang="en-CA" sz="2800" dirty="0">
              <a:latin typeface="Franklin Gothic Medium" panose="020B0603020102020204" pitchFamily="34" charset="0"/>
            </a:endParaRPr>
          </a:p>
          <a:p>
            <a:pPr marL="342900" indent="-342900">
              <a:buFont typeface="Arial" panose="020B0604020202020204" pitchFamily="34" charset="0"/>
              <a:buChar char="•"/>
              <a:defRPr/>
            </a:pPr>
            <a:r>
              <a:rPr lang="en-CA" sz="2800" dirty="0">
                <a:latin typeface="Franklin Gothic Medium" panose="020B0603020102020204" pitchFamily="34" charset="0"/>
              </a:rPr>
              <a:t>Message that anything that causes pain must be avoided was wrong</a:t>
            </a:r>
          </a:p>
        </p:txBody>
      </p:sp>
      <p:pic>
        <p:nvPicPr>
          <p:cNvPr id="58371" name="Picture 5">
            <a:extLst>
              <a:ext uri="{FF2B5EF4-FFF2-40B4-BE49-F238E27FC236}">
                <a16:creationId xmlns:a16="http://schemas.microsoft.com/office/drawing/2014/main" id="{64FB2ACB-640F-C9F1-D85E-EDA517F74A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958882"/>
            <a:ext cx="2838306" cy="323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3DF23F21-7A03-F789-5540-EEBE802EE9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0"/>
            <a:ext cx="5334000" cy="68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6525-3A40-3978-0DC5-289A7107CCDA}"/>
              </a:ext>
            </a:extLst>
          </p:cNvPr>
          <p:cNvSpPr>
            <a:spLocks noGrp="1"/>
          </p:cNvSpPr>
          <p:nvPr>
            <p:ph type="title"/>
          </p:nvPr>
        </p:nvSpPr>
        <p:spPr/>
        <p:txBody>
          <a:bodyPr/>
          <a:lstStyle/>
          <a:p>
            <a:pPr>
              <a:defRPr/>
            </a:pPr>
            <a:endParaRPr lang="en-US">
              <a:ea typeface="ＭＳ Ｐゴシック" pitchFamily="-108" charset="-128"/>
            </a:endParaRPr>
          </a:p>
        </p:txBody>
      </p:sp>
      <p:sp>
        <p:nvSpPr>
          <p:cNvPr id="3" name="Content Placeholder 2">
            <a:extLst>
              <a:ext uri="{FF2B5EF4-FFF2-40B4-BE49-F238E27FC236}">
                <a16:creationId xmlns:a16="http://schemas.microsoft.com/office/drawing/2014/main" id="{16F136DC-55D9-6064-97DB-22469A19EA46}"/>
              </a:ext>
            </a:extLst>
          </p:cNvPr>
          <p:cNvSpPr>
            <a:spLocks noGrp="1"/>
          </p:cNvSpPr>
          <p:nvPr>
            <p:ph idx="1"/>
          </p:nvPr>
        </p:nvSpPr>
        <p:spPr/>
        <p:txBody>
          <a:bodyPr/>
          <a:lstStyle/>
          <a:p>
            <a:pPr>
              <a:buFont typeface="Wingdings" charset="0"/>
              <a:buChar char="§"/>
              <a:defRPr/>
            </a:pPr>
            <a:endParaRPr lang="en-US">
              <a:ea typeface="ＭＳ Ｐゴシック" pitchFamily="-108" charset="-128"/>
            </a:endParaRPr>
          </a:p>
        </p:txBody>
      </p:sp>
      <p:pic>
        <p:nvPicPr>
          <p:cNvPr id="24580" name="Picture 3">
            <a:extLst>
              <a:ext uri="{FF2B5EF4-FFF2-40B4-BE49-F238E27FC236}">
                <a16:creationId xmlns:a16="http://schemas.microsoft.com/office/drawing/2014/main" id="{FF09E710-5C35-FC3D-ABED-3ED5CD703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1" y="484271"/>
            <a:ext cx="10591801" cy="555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1B232175-6228-2F54-28F7-7CB95FD72A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52" y="1676400"/>
            <a:ext cx="10228447" cy="455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a:extLst>
              <a:ext uri="{FF2B5EF4-FFF2-40B4-BE49-F238E27FC236}">
                <a16:creationId xmlns:a16="http://schemas.microsoft.com/office/drawing/2014/main" id="{84794F77-EDBA-3510-CAC3-35F4497E1D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3814" y="55563"/>
            <a:ext cx="26193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B858F-7091-F7F4-2B4B-B5E6738F5037}"/>
              </a:ext>
            </a:extLst>
          </p:cNvPr>
          <p:cNvSpPr/>
          <p:nvPr/>
        </p:nvSpPr>
        <p:spPr>
          <a:xfrm>
            <a:off x="723900" y="1676400"/>
            <a:ext cx="8763000" cy="4893647"/>
          </a:xfrm>
          <a:prstGeom prst="rect">
            <a:avLst/>
          </a:prstGeom>
        </p:spPr>
        <p:txBody>
          <a:bodyPr wrap="square">
            <a:spAutoFit/>
          </a:bodyPr>
          <a:lstStyle/>
          <a:p>
            <a:pPr>
              <a:defRPr/>
            </a:pPr>
            <a:endParaRPr lang="en-CA" dirty="0">
              <a:latin typeface="arial" panose="020B0604020202020204" pitchFamily="34" charset="0"/>
            </a:endParaRPr>
          </a:p>
          <a:p>
            <a:pPr marL="342900" indent="-342900">
              <a:buFont typeface="+mj-lt"/>
              <a:buAutoNum type="arabicPeriod"/>
              <a:defRPr/>
            </a:pPr>
            <a:endParaRPr lang="en-CA" sz="2000" dirty="0">
              <a:latin typeface="arial" panose="020B0604020202020204" pitchFamily="34" charset="0"/>
            </a:endParaRPr>
          </a:p>
          <a:p>
            <a:pPr marL="342900" indent="-342900">
              <a:buFont typeface="+mj-lt"/>
              <a:buAutoNum type="arabicPeriod"/>
              <a:defRPr/>
            </a:pPr>
            <a:r>
              <a:rPr lang="en-CA" sz="2000" dirty="0">
                <a:latin typeface="arial" panose="020B0604020202020204" pitchFamily="34" charset="0"/>
              </a:rPr>
              <a:t>People with muscle and joint pain who are helped (by their health advisor and employer) to return to work tend to enjoy better health (level of pain, function and quality of life) than those who stay off work.</a:t>
            </a:r>
          </a:p>
          <a:p>
            <a:pPr marL="342900" indent="-342900">
              <a:buFont typeface="+mj-lt"/>
              <a:buAutoNum type="arabicPeriod"/>
              <a:defRPr/>
            </a:pPr>
            <a:endParaRPr lang="en-CA" sz="2000" dirty="0">
              <a:latin typeface="arial" panose="020B0604020202020204" pitchFamily="34" charset="0"/>
            </a:endParaRPr>
          </a:p>
          <a:p>
            <a:pPr marL="342900" indent="-342900">
              <a:buFont typeface="+mj-lt"/>
              <a:buAutoNum type="arabicPeriod"/>
              <a:defRPr/>
            </a:pPr>
            <a:endParaRPr lang="en-CA" sz="2000" dirty="0">
              <a:latin typeface="arial" panose="020B0604020202020204" pitchFamily="34" charset="0"/>
            </a:endParaRPr>
          </a:p>
          <a:p>
            <a:pPr marL="342900" indent="-342900">
              <a:buFont typeface="+mj-lt"/>
              <a:buAutoNum type="arabicPeriod"/>
              <a:defRPr/>
            </a:pPr>
            <a:r>
              <a:rPr lang="en-CA" sz="2000" dirty="0">
                <a:latin typeface="arial" panose="020B0604020202020204" pitchFamily="34" charset="0"/>
              </a:rPr>
              <a:t>When their health condition permits, people who are sick and disabled should remain in or return to work as soon as possible because it's therapeutic, helps to promote recovery and rehabilitation, and reduces the risk of long-term incapacity.</a:t>
            </a:r>
          </a:p>
          <a:p>
            <a:pPr marL="342900" indent="-342900">
              <a:buFont typeface="+mj-lt"/>
              <a:buAutoNum type="arabicPeriod"/>
              <a:defRPr/>
            </a:pPr>
            <a:endParaRPr lang="en-CA" sz="2000" dirty="0">
              <a:latin typeface="arial" panose="020B0604020202020204" pitchFamily="34" charset="0"/>
            </a:endParaRPr>
          </a:p>
          <a:p>
            <a:pPr marL="342900" indent="-342900">
              <a:buFont typeface="+mj-lt"/>
              <a:buAutoNum type="arabicPeriod"/>
              <a:defRPr/>
            </a:pPr>
            <a:r>
              <a:rPr lang="en-CA" sz="2000" dirty="0">
                <a:latin typeface="arial" panose="020B0604020202020204" pitchFamily="34" charset="0"/>
              </a:rPr>
              <a:t>The risk of a stress or depression-type condition getting worse at work are outweighed by the beneficial effects of employment on wellbeing, and the likely negative impact of long-term sick leave.</a:t>
            </a:r>
          </a:p>
        </p:txBody>
      </p:sp>
      <p:pic>
        <p:nvPicPr>
          <p:cNvPr id="60419" name="Picture 2">
            <a:extLst>
              <a:ext uri="{FF2B5EF4-FFF2-40B4-BE49-F238E27FC236}">
                <a16:creationId xmlns:a16="http://schemas.microsoft.com/office/drawing/2014/main" id="{D7A6E0E2-61BB-922F-EE77-6FE2C391B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
            <a:ext cx="2819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3">
            <a:extLst>
              <a:ext uri="{FF2B5EF4-FFF2-40B4-BE49-F238E27FC236}">
                <a16:creationId xmlns:a16="http://schemas.microsoft.com/office/drawing/2014/main" id="{B2EF8E6B-E876-8E16-FE06-B8341DAC42EE}"/>
              </a:ext>
            </a:extLst>
          </p:cNvPr>
          <p:cNvSpPr>
            <a:spLocks noChangeArrowheads="1"/>
          </p:cNvSpPr>
          <p:nvPr/>
        </p:nvSpPr>
        <p:spPr bwMode="auto">
          <a:xfrm>
            <a:off x="4229100" y="457201"/>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dirty="0"/>
              <a:t>Sample of Conclusions:</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5DE1-578D-09A1-977C-CFD0DB9D987E}"/>
              </a:ext>
            </a:extLst>
          </p:cNvPr>
          <p:cNvSpPr>
            <a:spLocks noGrp="1"/>
          </p:cNvSpPr>
          <p:nvPr>
            <p:ph type="title"/>
          </p:nvPr>
        </p:nvSpPr>
        <p:spPr/>
        <p:txBody>
          <a:bodyPr/>
          <a:lstStyle/>
          <a:p>
            <a:pPr>
              <a:defRPr/>
            </a:pPr>
            <a:endParaRPr lang="en-US">
              <a:ea typeface="ＭＳ Ｐゴシック" pitchFamily="-108" charset="-128"/>
            </a:endParaRPr>
          </a:p>
        </p:txBody>
      </p:sp>
      <p:sp>
        <p:nvSpPr>
          <p:cNvPr id="3" name="Content Placeholder 2">
            <a:extLst>
              <a:ext uri="{FF2B5EF4-FFF2-40B4-BE49-F238E27FC236}">
                <a16:creationId xmlns:a16="http://schemas.microsoft.com/office/drawing/2014/main" id="{1A494E71-A3CD-7327-FEC0-89AD6F0598FA}"/>
              </a:ext>
            </a:extLst>
          </p:cNvPr>
          <p:cNvSpPr>
            <a:spLocks noGrp="1"/>
          </p:cNvSpPr>
          <p:nvPr>
            <p:ph idx="1"/>
          </p:nvPr>
        </p:nvSpPr>
        <p:spPr/>
        <p:txBody>
          <a:bodyPr/>
          <a:lstStyle/>
          <a:p>
            <a:pPr>
              <a:buFont typeface="Wingdings" charset="0"/>
              <a:buChar char="§"/>
              <a:defRPr/>
            </a:pPr>
            <a:endParaRPr lang="en-US">
              <a:ea typeface="ＭＳ Ｐゴシック" pitchFamily="-108" charset="-128"/>
            </a:endParaRPr>
          </a:p>
        </p:txBody>
      </p:sp>
      <p:pic>
        <p:nvPicPr>
          <p:cNvPr id="25604" name="Picture 3">
            <a:extLst>
              <a:ext uri="{FF2B5EF4-FFF2-40B4-BE49-F238E27FC236}">
                <a16:creationId xmlns:a16="http://schemas.microsoft.com/office/drawing/2014/main" id="{DD6FF5E9-757E-8CAF-ADD2-4E26573D6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3364"/>
            <a:ext cx="10287000" cy="509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D7FD-A9F8-A8F3-FEE8-2D81AB265A9E}"/>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7939F224-481D-6AD9-439E-FB3AB4BE75CA}"/>
              </a:ext>
            </a:extLst>
          </p:cNvPr>
          <p:cNvSpPr>
            <a:spLocks noGrp="1"/>
          </p:cNvSpPr>
          <p:nvPr>
            <p:ph idx="1"/>
          </p:nvPr>
        </p:nvSpPr>
        <p:spPr>
          <a:xfrm>
            <a:off x="339725" y="1447800"/>
            <a:ext cx="9607550" cy="5181600"/>
          </a:xfrm>
        </p:spPr>
        <p:txBody>
          <a:bodyPr/>
          <a:lstStyle/>
          <a:p>
            <a:r>
              <a:rPr lang="en-US" dirty="0"/>
              <a:t>Opinions presented are solely mine.  Opinions expressed today do not represent the views of any organization with whom I am affiliated or have been affiliated.</a:t>
            </a:r>
          </a:p>
          <a:p>
            <a:r>
              <a:rPr lang="en-US" dirty="0"/>
              <a:t>None of the organizations with whom I am affiliated or have been affiliated have remunerated me for today’s presentation or its preparation.</a:t>
            </a:r>
          </a:p>
          <a:p>
            <a:r>
              <a:rPr lang="en-US" dirty="0"/>
              <a:t>I am not trying to sell you any product or service today.</a:t>
            </a:r>
          </a:p>
          <a:p>
            <a:endParaRPr lang="en-US" dirty="0"/>
          </a:p>
          <a:p>
            <a:endParaRPr lang="en-US" dirty="0"/>
          </a:p>
        </p:txBody>
      </p:sp>
    </p:spTree>
    <p:extLst>
      <p:ext uri="{BB962C8B-B14F-4D97-AF65-F5344CB8AC3E}">
        <p14:creationId xmlns:p14="http://schemas.microsoft.com/office/powerpoint/2010/main" val="919225367"/>
      </p:ext>
    </p:extLst>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a:extLst>
              <a:ext uri="{FF2B5EF4-FFF2-40B4-BE49-F238E27FC236}">
                <a16:creationId xmlns:a16="http://schemas.microsoft.com/office/drawing/2014/main" id="{42A02D56-BDF2-06F0-4C69-81F6AF1F88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2" y="28414"/>
            <a:ext cx="6161086"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a:extLst>
              <a:ext uri="{FF2B5EF4-FFF2-40B4-BE49-F238E27FC236}">
                <a16:creationId xmlns:a16="http://schemas.microsoft.com/office/drawing/2014/main" id="{DC73358B-C8E0-EFA4-1D3B-4558F80FE9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1" y="5324476"/>
            <a:ext cx="919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443A4D3-F9E9-6599-1992-6EEB862DB6CD}"/>
              </a:ext>
            </a:extLst>
          </p:cNvPr>
          <p:cNvSpPr/>
          <p:nvPr/>
        </p:nvSpPr>
        <p:spPr>
          <a:xfrm>
            <a:off x="6684156" y="609600"/>
            <a:ext cx="2943225" cy="3970318"/>
          </a:xfrm>
          <a:prstGeom prst="rect">
            <a:avLst/>
          </a:prstGeom>
        </p:spPr>
        <p:txBody>
          <a:bodyPr>
            <a:spAutoFit/>
          </a:bodyPr>
          <a:lstStyle/>
          <a:p>
            <a:pPr>
              <a:defRPr/>
            </a:pPr>
            <a:r>
              <a:rPr lang="en-US" sz="2800" i="1" dirty="0">
                <a:latin typeface="+mn-lt"/>
              </a:rPr>
              <a:t>This review has demonstrated a strong scientific evidence basis for helping someone with a health problem stay at, return to and remain work.</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a:extLst>
              <a:ext uri="{FF2B5EF4-FFF2-40B4-BE49-F238E27FC236}">
                <a16:creationId xmlns:a16="http://schemas.microsoft.com/office/drawing/2014/main" id="{0455E89E-AAC3-80C8-D650-36A684C9F0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95250"/>
            <a:ext cx="2819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FEB0467-A018-2F2C-F8B0-44F36D79B9FD}"/>
              </a:ext>
            </a:extLst>
          </p:cNvPr>
          <p:cNvSpPr>
            <a:spLocks noChangeArrowheads="1"/>
          </p:cNvSpPr>
          <p:nvPr/>
        </p:nvSpPr>
        <p:spPr bwMode="auto">
          <a:xfrm>
            <a:off x="1104900" y="2667001"/>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i="1" dirty="0"/>
              <a:t>“Return-to-work should be one of key outcome measures of any intervention.”</a:t>
            </a:r>
          </a:p>
        </p:txBody>
      </p:sp>
      <p:sp>
        <p:nvSpPr>
          <p:cNvPr id="6" name="Rectangle 5">
            <a:extLst>
              <a:ext uri="{FF2B5EF4-FFF2-40B4-BE49-F238E27FC236}">
                <a16:creationId xmlns:a16="http://schemas.microsoft.com/office/drawing/2014/main" id="{08F3CF2A-1F64-1A84-C63D-6D0E37EB7D0F}"/>
              </a:ext>
            </a:extLst>
          </p:cNvPr>
          <p:cNvSpPr>
            <a:spLocks noChangeArrowheads="1"/>
          </p:cNvSpPr>
          <p:nvPr/>
        </p:nvSpPr>
        <p:spPr bwMode="auto">
          <a:xfrm>
            <a:off x="1104900" y="4114800"/>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i="1" dirty="0"/>
              <a:t>“Healthcare has a key role, but vocational rehabilitation is not a matter of healthcare alone – </a:t>
            </a:r>
            <a:r>
              <a:rPr lang="en-CA" altLang="en-US" i="1" u="sng" dirty="0"/>
              <a:t>the evidence shows that treatment by itself has little impact on work outcomes.” </a:t>
            </a:r>
            <a:endParaRPr lang="en-CA" altLang="en-US" i="1" dirty="0">
              <a:latin typeface="Myriad Pro"/>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9D1FAE0A-F76F-8D87-B285-CB2C1653EDD0}"/>
              </a:ext>
            </a:extLst>
          </p:cNvPr>
          <p:cNvSpPr>
            <a:spLocks noChangeArrowheads="1"/>
          </p:cNvSpPr>
          <p:nvPr/>
        </p:nvSpPr>
        <p:spPr bwMode="auto">
          <a:xfrm>
            <a:off x="800100" y="646112"/>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i="1" dirty="0"/>
              <a:t>“Overall, …effective vocational rehabilitation depends on </a:t>
            </a:r>
            <a:r>
              <a:rPr lang="en-CA" altLang="en-US" i="1" u="sng" dirty="0"/>
              <a:t>work-focused healthcare and accommodating workplaces. </a:t>
            </a:r>
            <a:r>
              <a:rPr lang="en-CA" altLang="en-US" i="1" dirty="0"/>
              <a:t>Both are necessary: they are inter-dependent and must be coordinated.”</a:t>
            </a:r>
            <a:endParaRPr lang="en-CA" altLang="en-US" i="1" dirty="0">
              <a:latin typeface="Calibri" panose="020F0502020204030204" pitchFamily="34" charset="0"/>
            </a:endParaRPr>
          </a:p>
        </p:txBody>
      </p:sp>
      <p:sp>
        <p:nvSpPr>
          <p:cNvPr id="30723" name="Rectangle 2">
            <a:extLst>
              <a:ext uri="{FF2B5EF4-FFF2-40B4-BE49-F238E27FC236}">
                <a16:creationId xmlns:a16="http://schemas.microsoft.com/office/drawing/2014/main" id="{E73E7DFA-DB1A-F607-3487-EDD9A8620D11}"/>
              </a:ext>
            </a:extLst>
          </p:cNvPr>
          <p:cNvSpPr>
            <a:spLocks noChangeArrowheads="1"/>
          </p:cNvSpPr>
          <p:nvPr/>
        </p:nvSpPr>
        <p:spPr bwMode="auto">
          <a:xfrm>
            <a:off x="800100" y="3657600"/>
            <a:ext cx="8763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sz="2000" dirty="0">
              <a:solidFill>
                <a:srgbClr val="000000"/>
              </a:solidFill>
              <a:latin typeface="Myriad Pro"/>
            </a:endParaRPr>
          </a:p>
          <a:p>
            <a:pPr algn="just"/>
            <a:r>
              <a:rPr lang="en-CA" altLang="en-US" i="1" dirty="0">
                <a:latin typeface="Myriad Pro"/>
              </a:rPr>
              <a:t>“Effective vocational rehabilitation depends on communication and coordination between the key players – particularly the individual, healthcare, and the workplace.” </a:t>
            </a:r>
            <a:endParaRPr lang="en-CA" altLang="en-US" i="1"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372C7AD4-720C-3DF4-D135-6D356E8B1434}"/>
              </a:ext>
            </a:extLst>
          </p:cNvPr>
          <p:cNvSpPr>
            <a:spLocks noChangeArrowheads="1"/>
          </p:cNvSpPr>
          <p:nvPr/>
        </p:nvSpPr>
        <p:spPr bwMode="auto">
          <a:xfrm>
            <a:off x="1181100" y="1981201"/>
            <a:ext cx="815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i="1" dirty="0"/>
              <a:t>“…long term worklessness is one of the greatest risks to health in our society. It is more dangerous than the most dangerous jobs in the construction industry, or [working on an oil rig in] the North Sea, and too often we not only fail to protect our patients from long term worklessness, we sometimes actually push them into it, inadvertently.. </a:t>
            </a:r>
            <a:endParaRPr lang="en-CA" altLang="en-US" sz="2800" dirty="0"/>
          </a:p>
        </p:txBody>
      </p:sp>
      <p:sp>
        <p:nvSpPr>
          <p:cNvPr id="61443" name="Rectangle 2">
            <a:extLst>
              <a:ext uri="{FF2B5EF4-FFF2-40B4-BE49-F238E27FC236}">
                <a16:creationId xmlns:a16="http://schemas.microsoft.com/office/drawing/2014/main" id="{9734808B-B4C9-E853-55EB-B1F204AD1E42}"/>
              </a:ext>
            </a:extLst>
          </p:cNvPr>
          <p:cNvSpPr>
            <a:spLocks noChangeArrowheads="1"/>
          </p:cNvSpPr>
          <p:nvPr/>
        </p:nvSpPr>
        <p:spPr bwMode="auto">
          <a:xfrm>
            <a:off x="1181100" y="457201"/>
            <a:ext cx="731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b="1" dirty="0">
              <a:latin typeface="Franklin Gothic Medium" panose="020B0603020102020204" pitchFamily="34" charset="0"/>
            </a:endParaRPr>
          </a:p>
          <a:p>
            <a:r>
              <a:rPr lang="en-US" altLang="en-US" b="1" dirty="0">
                <a:latin typeface="Franklin Gothic Medium" panose="020B0603020102020204" pitchFamily="34" charset="0"/>
              </a:rPr>
              <a:t>Gordon Waddell</a:t>
            </a:r>
          </a:p>
        </p:txBody>
      </p:sp>
    </p:spTree>
  </p:cSld>
  <p:clrMapOvr>
    <a:masterClrMapping/>
  </p:clrMapOvr>
  <p:transition>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a:extLst>
              <a:ext uri="{FF2B5EF4-FFF2-40B4-BE49-F238E27FC236}">
                <a16:creationId xmlns:a16="http://schemas.microsoft.com/office/drawing/2014/main" id="{21C37464-5A95-D7C4-44A5-A4B7383222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220" y="7939"/>
            <a:ext cx="696799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10">
            <a:extLst>
              <a:ext uri="{FF2B5EF4-FFF2-40B4-BE49-F238E27FC236}">
                <a16:creationId xmlns:a16="http://schemas.microsoft.com/office/drawing/2014/main" id="{6D2E5C3D-7B74-5E2B-B12E-20BF8313F5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220" y="2141539"/>
            <a:ext cx="6967998" cy="47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a:extLst>
              <a:ext uri="{FF2B5EF4-FFF2-40B4-BE49-F238E27FC236}">
                <a16:creationId xmlns:a16="http://schemas.microsoft.com/office/drawing/2014/main" id="{93F7CA13-41D6-E07C-DBA6-CC19715D3A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85726"/>
            <a:ext cx="7315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a:extLst>
              <a:ext uri="{FF2B5EF4-FFF2-40B4-BE49-F238E27FC236}">
                <a16:creationId xmlns:a16="http://schemas.microsoft.com/office/drawing/2014/main" id="{C45FC1A8-17B6-7FA4-DF2E-F0F0C1F5CE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85725"/>
            <a:ext cx="1295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2D09DB1-0CCA-A1CE-E4B6-C0B8F281EB01}"/>
              </a:ext>
            </a:extLst>
          </p:cNvPr>
          <p:cNvSpPr/>
          <p:nvPr/>
        </p:nvSpPr>
        <p:spPr>
          <a:xfrm>
            <a:off x="876300" y="2514600"/>
            <a:ext cx="8534400" cy="4401205"/>
          </a:xfrm>
          <a:prstGeom prst="rect">
            <a:avLst/>
          </a:prstGeom>
        </p:spPr>
        <p:txBody>
          <a:bodyPr>
            <a:spAutoFit/>
          </a:bodyPr>
          <a:lstStyle/>
          <a:p>
            <a:pPr>
              <a:defRPr/>
            </a:pPr>
            <a:r>
              <a:rPr lang="en-US" sz="2800" i="1" dirty="0">
                <a:latin typeface="+mn-lt"/>
              </a:rPr>
              <a:t>“The personal physician has a role in assisting patients minimize life and work disruption resulting from new injury or illness… This means…for working patients, helping them stay at work or return to work as soon as it is medically viable.</a:t>
            </a:r>
          </a:p>
          <a:p>
            <a:pPr>
              <a:defRPr/>
            </a:pPr>
            <a:endParaRPr lang="en-US" sz="2800" i="1" dirty="0">
              <a:latin typeface="+mn-lt"/>
            </a:endParaRPr>
          </a:p>
          <a:p>
            <a:pPr>
              <a:defRPr/>
            </a:pPr>
            <a:r>
              <a:rPr lang="en-US" sz="2800" i="1" dirty="0">
                <a:latin typeface="+mn-lt"/>
              </a:rPr>
              <a:t>In order to discharge these responsibilities appropriately, it is important that physicians appreciate the importance of work to human life and well-being…” </a:t>
            </a:r>
          </a:p>
        </p:txBody>
      </p:sp>
      <p:sp>
        <p:nvSpPr>
          <p:cNvPr id="80901" name="Rectangle 7">
            <a:extLst>
              <a:ext uri="{FF2B5EF4-FFF2-40B4-BE49-F238E27FC236}">
                <a16:creationId xmlns:a16="http://schemas.microsoft.com/office/drawing/2014/main" id="{1508893D-3C8E-6DE8-76E2-B66DB968F8D7}"/>
              </a:ext>
            </a:extLst>
          </p:cNvPr>
          <p:cNvSpPr>
            <a:spLocks noChangeArrowheads="1"/>
          </p:cNvSpPr>
          <p:nvPr/>
        </p:nvSpPr>
        <p:spPr bwMode="auto">
          <a:xfrm>
            <a:off x="2324100" y="1824505"/>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t>JOEM  Volume 59, Number 6, June 2017</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ECC07907-3D44-27A7-6612-4C229D3BBA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
            <a:ext cx="796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4027792-654E-8DE7-8A25-B5093A9CB689}"/>
              </a:ext>
            </a:extLst>
          </p:cNvPr>
          <p:cNvSpPr/>
          <p:nvPr/>
        </p:nvSpPr>
        <p:spPr>
          <a:xfrm>
            <a:off x="723900" y="1600201"/>
            <a:ext cx="8763000" cy="5232202"/>
          </a:xfrm>
          <a:prstGeom prst="rect">
            <a:avLst/>
          </a:prstGeom>
        </p:spPr>
        <p:txBody>
          <a:bodyPr>
            <a:spAutoFit/>
          </a:bodyPr>
          <a:lstStyle/>
          <a:p>
            <a:pPr>
              <a:defRPr/>
            </a:pPr>
            <a:endParaRPr lang="en-US" sz="2600" i="1" dirty="0">
              <a:latin typeface="+mn-lt"/>
            </a:endParaRPr>
          </a:p>
          <a:p>
            <a:pPr>
              <a:defRPr/>
            </a:pPr>
            <a:r>
              <a:rPr lang="en-US" sz="2800" i="1" dirty="0">
                <a:latin typeface="+mn-lt"/>
              </a:rPr>
              <a:t>“…While paying attention to occupational issues may require extra time and effort on the physician’s part, it is vital to the patient’s wellbeing. The physician who does this will enhance patients’ medical and functional outcomes, prevent medically needless work disability, and help patients stay employed. </a:t>
            </a:r>
          </a:p>
          <a:p>
            <a:pPr>
              <a:defRPr/>
            </a:pPr>
            <a:endParaRPr lang="en-US" sz="2800" dirty="0">
              <a:latin typeface="+mn-lt"/>
            </a:endParaRPr>
          </a:p>
          <a:p>
            <a:pPr>
              <a:defRPr/>
            </a:pPr>
            <a:r>
              <a:rPr lang="en-US" sz="2800" i="1" dirty="0">
                <a:latin typeface="+mn-lt"/>
              </a:rPr>
              <a:t>Keeping a patient employed not only benefits that individual but also has a positive impact on the patient’s family, community, employer, and society in general.”</a:t>
            </a:r>
          </a:p>
        </p:txBody>
      </p:sp>
      <p:sp>
        <p:nvSpPr>
          <p:cNvPr id="81924" name="Rectangle 1">
            <a:extLst>
              <a:ext uri="{FF2B5EF4-FFF2-40B4-BE49-F238E27FC236}">
                <a16:creationId xmlns:a16="http://schemas.microsoft.com/office/drawing/2014/main" id="{889C2F28-6266-CADD-D40A-BE7DD2E9A737}"/>
              </a:ext>
            </a:extLst>
          </p:cNvPr>
          <p:cNvSpPr>
            <a:spLocks noChangeArrowheads="1"/>
          </p:cNvSpPr>
          <p:nvPr/>
        </p:nvSpPr>
        <p:spPr bwMode="auto">
          <a:xfrm>
            <a:off x="1790700" y="1438276"/>
            <a:ext cx="796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t>JOEM  Volume 59, Number 6, June 2017</a:t>
            </a:r>
          </a:p>
        </p:txBody>
      </p:sp>
    </p:spTree>
  </p:cSld>
  <p:clrMapOvr>
    <a:masterClrMapping/>
  </p:clrMapOvr>
  <p:transition>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a:extLst>
              <a:ext uri="{FF2B5EF4-FFF2-40B4-BE49-F238E27FC236}">
                <a16:creationId xmlns:a16="http://schemas.microsoft.com/office/drawing/2014/main" id="{4E5D4BEC-A2E3-1F49-A493-74F8E04791C3}"/>
              </a:ext>
            </a:extLst>
          </p:cNvPr>
          <p:cNvSpPr>
            <a:spLocks noChangeArrowheads="1"/>
          </p:cNvSpPr>
          <p:nvPr/>
        </p:nvSpPr>
        <p:spPr bwMode="auto">
          <a:xfrm>
            <a:off x="952500" y="3200400"/>
            <a:ext cx="8763000"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CA" altLang="en-US" i="1" dirty="0">
                <a:latin typeface="+mn-lt"/>
              </a:rPr>
              <a:t>“Medically unnecessary delays in RTW must be avoided because employment is an important determinant of health and unsuccessful RTW can have profound negative economic and psychosocial consequences for affected individuals.”</a:t>
            </a:r>
            <a:endParaRPr lang="en-CA" altLang="en-US" i="1" baseline="30000" dirty="0">
              <a:latin typeface="+mn-lt"/>
            </a:endParaRPr>
          </a:p>
          <a:p>
            <a:pPr>
              <a:defRPr/>
            </a:pPr>
            <a:endParaRPr lang="en-CA" altLang="en-US" baseline="30000" dirty="0">
              <a:solidFill>
                <a:srgbClr val="000000"/>
              </a:solidFill>
              <a:latin typeface="Open Sans"/>
            </a:endParaRPr>
          </a:p>
        </p:txBody>
      </p:sp>
      <p:sp>
        <p:nvSpPr>
          <p:cNvPr id="95235" name="Rectangle 2">
            <a:extLst>
              <a:ext uri="{FF2B5EF4-FFF2-40B4-BE49-F238E27FC236}">
                <a16:creationId xmlns:a16="http://schemas.microsoft.com/office/drawing/2014/main" id="{979CE674-03E5-FA44-FA96-40AC11A6316D}"/>
              </a:ext>
            </a:extLst>
          </p:cNvPr>
          <p:cNvSpPr>
            <a:spLocks noChangeArrowheads="1"/>
          </p:cNvSpPr>
          <p:nvPr/>
        </p:nvSpPr>
        <p:spPr bwMode="auto">
          <a:xfrm>
            <a:off x="723900" y="17526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CA" altLang="en-US" sz="3600" b="1" dirty="0">
                <a:latin typeface="+mn-lt"/>
              </a:rPr>
              <a:t>General Considerations Regarding Return-to-work (RTW)</a:t>
            </a:r>
          </a:p>
        </p:txBody>
      </p:sp>
      <p:pic>
        <p:nvPicPr>
          <p:cNvPr id="83972" name="Picture 3">
            <a:extLst>
              <a:ext uri="{FF2B5EF4-FFF2-40B4-BE49-F238E27FC236}">
                <a16:creationId xmlns:a16="http://schemas.microsoft.com/office/drawing/2014/main" id="{3FD6A1CC-82A8-B53B-803C-F4EF34A994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401"/>
            <a:ext cx="3429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65EFABD7-5747-47AA-53B6-E7DF3CB4D06F}"/>
              </a:ext>
            </a:extLst>
          </p:cNvPr>
          <p:cNvSpPr>
            <a:spLocks noChangeArrowheads="1"/>
          </p:cNvSpPr>
          <p:nvPr/>
        </p:nvSpPr>
        <p:spPr bwMode="auto">
          <a:xfrm>
            <a:off x="723900" y="2830514"/>
            <a:ext cx="8991600"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baseline="30000" dirty="0">
              <a:solidFill>
                <a:srgbClr val="000000"/>
              </a:solidFill>
              <a:latin typeface="Open Sans"/>
            </a:endParaRPr>
          </a:p>
          <a:p>
            <a:pPr>
              <a:defRPr/>
            </a:pPr>
            <a:r>
              <a:rPr lang="en-CA" altLang="en-US" i="1" dirty="0">
                <a:latin typeface="+mn-lt"/>
              </a:rPr>
              <a:t>“Specific to concussion/</a:t>
            </a:r>
            <a:r>
              <a:rPr lang="en-CA" altLang="en-US" i="1" dirty="0" err="1">
                <a:latin typeface="+mn-lt"/>
              </a:rPr>
              <a:t>mTBI</a:t>
            </a:r>
            <a:r>
              <a:rPr lang="en-CA" altLang="en-US" i="1" dirty="0">
                <a:latin typeface="+mn-lt"/>
              </a:rPr>
              <a:t>, workers with brain injury who are employed report better health status, improved sense of well-being, greater social integration within the community, less usage of health services and a better quality of life compared to those who remain unemployed.”</a:t>
            </a:r>
          </a:p>
        </p:txBody>
      </p:sp>
      <p:sp>
        <p:nvSpPr>
          <p:cNvPr id="96259" name="Rectangle 2">
            <a:extLst>
              <a:ext uri="{FF2B5EF4-FFF2-40B4-BE49-F238E27FC236}">
                <a16:creationId xmlns:a16="http://schemas.microsoft.com/office/drawing/2014/main" id="{BCB698B4-ACAF-024F-E64C-936868AC3F90}"/>
              </a:ext>
            </a:extLst>
          </p:cNvPr>
          <p:cNvSpPr>
            <a:spLocks noChangeArrowheads="1"/>
          </p:cNvSpPr>
          <p:nvPr/>
        </p:nvSpPr>
        <p:spPr bwMode="auto">
          <a:xfrm>
            <a:off x="723900" y="1752601"/>
            <a:ext cx="899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CA" altLang="en-US" b="1" dirty="0">
                <a:latin typeface="+mn-lt"/>
              </a:rPr>
              <a:t>General Considerations Regarding Return-to-work (RTW)</a:t>
            </a:r>
          </a:p>
        </p:txBody>
      </p:sp>
      <p:pic>
        <p:nvPicPr>
          <p:cNvPr id="84996" name="Picture 3">
            <a:extLst>
              <a:ext uri="{FF2B5EF4-FFF2-40B4-BE49-F238E27FC236}">
                <a16:creationId xmlns:a16="http://schemas.microsoft.com/office/drawing/2014/main" id="{50B7FEFE-44CE-AB23-4025-4ACF6B1807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401"/>
            <a:ext cx="3429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6AFC-7D79-2121-9CE8-92303188533A}"/>
              </a:ext>
            </a:extLst>
          </p:cNvPr>
          <p:cNvSpPr>
            <a:spLocks noGrp="1"/>
          </p:cNvSpPr>
          <p:nvPr>
            <p:ph type="title"/>
          </p:nvPr>
        </p:nvSpPr>
        <p:spPr/>
        <p:txBody>
          <a:bodyPr/>
          <a:lstStyle/>
          <a:p>
            <a:pPr>
              <a:defRPr/>
            </a:pPr>
            <a:endParaRPr lang="en-US">
              <a:ea typeface="ＭＳ Ｐゴシック" pitchFamily="-108" charset="-128"/>
            </a:endParaRPr>
          </a:p>
        </p:txBody>
      </p:sp>
      <p:sp>
        <p:nvSpPr>
          <p:cNvPr id="3" name="Content Placeholder 2">
            <a:extLst>
              <a:ext uri="{FF2B5EF4-FFF2-40B4-BE49-F238E27FC236}">
                <a16:creationId xmlns:a16="http://schemas.microsoft.com/office/drawing/2014/main" id="{59DAC281-0FA0-27D1-AB62-C035ADE63131}"/>
              </a:ext>
            </a:extLst>
          </p:cNvPr>
          <p:cNvSpPr>
            <a:spLocks noGrp="1"/>
          </p:cNvSpPr>
          <p:nvPr>
            <p:ph idx="1"/>
          </p:nvPr>
        </p:nvSpPr>
        <p:spPr>
          <a:xfrm>
            <a:off x="339725" y="1676400"/>
            <a:ext cx="9607550" cy="4876800"/>
          </a:xfrm>
        </p:spPr>
        <p:txBody>
          <a:bodyPr/>
          <a:lstStyle/>
          <a:p>
            <a:pPr>
              <a:buFont typeface="Wingdings" charset="0"/>
              <a:buChar char="§"/>
              <a:defRPr/>
            </a:pPr>
            <a:r>
              <a:rPr lang="en-US" dirty="0">
                <a:ea typeface="ＭＳ Ｐゴシック" pitchFamily="-108" charset="-128"/>
              </a:rPr>
              <a:t>http://</a:t>
            </a:r>
            <a:r>
              <a:rPr lang="en-US" dirty="0" err="1">
                <a:ea typeface="ＭＳ Ｐゴシック" pitchFamily="-108" charset="-128"/>
              </a:rPr>
              <a:t>www.choosingwiselycanada.org</a:t>
            </a:r>
            <a:r>
              <a:rPr lang="en-US" dirty="0">
                <a:ea typeface="ＭＳ Ｐゴシック" pitchFamily="-108" charset="-128"/>
              </a:rPr>
              <a:t>/</a:t>
            </a:r>
          </a:p>
          <a:p>
            <a:pPr>
              <a:buFont typeface="Wingdings" charset="0"/>
              <a:buChar char="§"/>
              <a:defRPr/>
            </a:pPr>
            <a:endParaRPr lang="en-US" dirty="0">
              <a:ea typeface="ＭＳ Ｐゴシック" pitchFamily="-108" charset="-128"/>
            </a:endParaRPr>
          </a:p>
        </p:txBody>
      </p:sp>
      <p:pic>
        <p:nvPicPr>
          <p:cNvPr id="30724" name="Picture 3">
            <a:extLst>
              <a:ext uri="{FF2B5EF4-FFF2-40B4-BE49-F238E27FC236}">
                <a16:creationId xmlns:a16="http://schemas.microsoft.com/office/drawing/2014/main" id="{6A17A409-F8AF-7072-B7B0-FF494CDF2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04800"/>
            <a:ext cx="10294937"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BE6F-997F-E957-F717-E05A6F1FF311}"/>
              </a:ext>
            </a:extLst>
          </p:cNvPr>
          <p:cNvSpPr>
            <a:spLocks noGrp="1"/>
          </p:cNvSpPr>
          <p:nvPr>
            <p:ph type="title"/>
          </p:nvPr>
        </p:nvSpPr>
        <p:spPr>
          <a:xfrm>
            <a:off x="339725" y="1447800"/>
            <a:ext cx="9574213" cy="2895600"/>
          </a:xfrm>
        </p:spPr>
        <p:txBody>
          <a:bodyPr/>
          <a:lstStyle/>
          <a:p>
            <a:r>
              <a:rPr lang="en-US" dirty="0"/>
              <a:t>My Background</a:t>
            </a:r>
          </a:p>
        </p:txBody>
      </p:sp>
      <p:sp>
        <p:nvSpPr>
          <p:cNvPr id="3" name="Content Placeholder 2">
            <a:extLst>
              <a:ext uri="{FF2B5EF4-FFF2-40B4-BE49-F238E27FC236}">
                <a16:creationId xmlns:a16="http://schemas.microsoft.com/office/drawing/2014/main" id="{E7024D50-CE02-EF6F-3454-1E08112A5214}"/>
              </a:ext>
            </a:extLst>
          </p:cNvPr>
          <p:cNvSpPr>
            <a:spLocks noGrp="1"/>
          </p:cNvSpPr>
          <p:nvPr>
            <p:ph idx="1"/>
          </p:nvPr>
        </p:nvSpPr>
        <p:spPr>
          <a:xfrm>
            <a:off x="339725" y="5181600"/>
            <a:ext cx="9607550" cy="917575"/>
          </a:xfrm>
        </p:spPr>
        <p:txBody>
          <a:bodyPr/>
          <a:lstStyle/>
          <a:p>
            <a:endParaRPr lang="en-US" dirty="0"/>
          </a:p>
        </p:txBody>
      </p:sp>
    </p:spTree>
    <p:extLst>
      <p:ext uri="{BB962C8B-B14F-4D97-AF65-F5344CB8AC3E}">
        <p14:creationId xmlns:p14="http://schemas.microsoft.com/office/powerpoint/2010/main" val="1362371978"/>
      </p:ext>
    </p:extLst>
  </p:cSld>
  <p:clrMapOvr>
    <a:masterClrMapping/>
  </p:clrMapOvr>
  <p:transition>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BA72-6691-9E79-CA36-62A299DCC83A}"/>
              </a:ext>
            </a:extLst>
          </p:cNvPr>
          <p:cNvSpPr>
            <a:spLocks noGrp="1"/>
          </p:cNvSpPr>
          <p:nvPr>
            <p:ph type="title"/>
          </p:nvPr>
        </p:nvSpPr>
        <p:spPr/>
        <p:txBody>
          <a:bodyPr/>
          <a:lstStyle/>
          <a:p>
            <a:pPr>
              <a:defRPr/>
            </a:pPr>
            <a:endParaRPr lang="en-US">
              <a:ea typeface="ＭＳ Ｐゴシック" pitchFamily="-108" charset="-128"/>
            </a:endParaRPr>
          </a:p>
        </p:txBody>
      </p:sp>
      <p:sp>
        <p:nvSpPr>
          <p:cNvPr id="3" name="Content Placeholder 2">
            <a:extLst>
              <a:ext uri="{FF2B5EF4-FFF2-40B4-BE49-F238E27FC236}">
                <a16:creationId xmlns:a16="http://schemas.microsoft.com/office/drawing/2014/main" id="{033C9EB5-82A3-0168-82D1-6B19FC1787FA}"/>
              </a:ext>
            </a:extLst>
          </p:cNvPr>
          <p:cNvSpPr>
            <a:spLocks noGrp="1"/>
          </p:cNvSpPr>
          <p:nvPr>
            <p:ph idx="1"/>
          </p:nvPr>
        </p:nvSpPr>
        <p:spPr/>
        <p:txBody>
          <a:bodyPr/>
          <a:lstStyle/>
          <a:p>
            <a:pPr>
              <a:buFont typeface="Wingdings" charset="0"/>
              <a:buChar char="§"/>
              <a:defRPr/>
            </a:pPr>
            <a:endParaRPr lang="en-US">
              <a:ea typeface="ＭＳ Ｐゴシック" pitchFamily="-108" charset="-128"/>
            </a:endParaRPr>
          </a:p>
        </p:txBody>
      </p:sp>
      <p:pic>
        <p:nvPicPr>
          <p:cNvPr id="31748" name="Picture 3">
            <a:extLst>
              <a:ext uri="{FF2B5EF4-FFF2-40B4-BE49-F238E27FC236}">
                <a16:creationId xmlns:a16="http://schemas.microsoft.com/office/drawing/2014/main" id="{67C6164C-386C-E326-825B-3D2E158CD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609600"/>
            <a:ext cx="38814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a:extLst>
              <a:ext uri="{FF2B5EF4-FFF2-40B4-BE49-F238E27FC236}">
                <a16:creationId xmlns:a16="http://schemas.microsoft.com/office/drawing/2014/main" id="{261B5D99-7F36-ABE8-1DD2-1A151B371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34925"/>
            <a:ext cx="54864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C8A54042-6764-A8D3-DD65-690C27B3C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64622BBA-D333-5C41-BEA5-634DFA9895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826" y="0"/>
            <a:ext cx="932972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a:extLst>
              <a:ext uri="{FF2B5EF4-FFF2-40B4-BE49-F238E27FC236}">
                <a16:creationId xmlns:a16="http://schemas.microsoft.com/office/drawing/2014/main" id="{8D31A087-0067-622B-BACC-8B516D71D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64" y="1093789"/>
            <a:ext cx="9310672" cy="576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840923BF-D5CC-31DE-5480-C7FFE27D2D6D}"/>
              </a:ext>
            </a:extLst>
          </p:cNvPr>
          <p:cNvSpPr>
            <a:spLocks noChangeArrowheads="1"/>
          </p:cNvSpPr>
          <p:nvPr/>
        </p:nvSpPr>
        <p:spPr bwMode="auto">
          <a:xfrm>
            <a:off x="3779839" y="3290889"/>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pic>
        <p:nvPicPr>
          <p:cNvPr id="59395" name="Picture 4">
            <a:extLst>
              <a:ext uri="{FF2B5EF4-FFF2-40B4-BE49-F238E27FC236}">
                <a16:creationId xmlns:a16="http://schemas.microsoft.com/office/drawing/2014/main" id="{D1B15789-38BA-923C-FF6B-6ACB99C38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685801"/>
            <a:ext cx="85598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E42854-98A3-C14E-1BCD-3D1AEA454C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2971801"/>
            <a:ext cx="29781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89B7-7C7E-E876-D312-1E5C2F504275}"/>
              </a:ext>
            </a:extLst>
          </p:cNvPr>
          <p:cNvSpPr>
            <a:spLocks noGrp="1"/>
          </p:cNvSpPr>
          <p:nvPr>
            <p:ph type="title"/>
          </p:nvPr>
        </p:nvSpPr>
        <p:spPr>
          <a:xfrm>
            <a:off x="339725" y="228600"/>
            <a:ext cx="9574213" cy="5486400"/>
          </a:xfrm>
        </p:spPr>
        <p:txBody>
          <a:bodyPr/>
          <a:lstStyle/>
          <a:p>
            <a:r>
              <a:rPr lang="en-US" dirty="0"/>
              <a:t>So we all agree…</a:t>
            </a:r>
          </a:p>
        </p:txBody>
      </p:sp>
    </p:spTree>
    <p:extLst>
      <p:ext uri="{BB962C8B-B14F-4D97-AF65-F5344CB8AC3E}">
        <p14:creationId xmlns:p14="http://schemas.microsoft.com/office/powerpoint/2010/main" val="3480229589"/>
      </p:ext>
    </p:extLst>
  </p:cSld>
  <p:clrMapOvr>
    <a:masterClrMapping/>
  </p:clrMapOvr>
  <p:transition>
    <p:spli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62AC-1A0B-6CF4-AC5B-7852E02638EF}"/>
              </a:ext>
            </a:extLst>
          </p:cNvPr>
          <p:cNvSpPr>
            <a:spLocks noGrp="1"/>
          </p:cNvSpPr>
          <p:nvPr>
            <p:ph type="title"/>
          </p:nvPr>
        </p:nvSpPr>
        <p:spPr>
          <a:xfrm>
            <a:off x="339725" y="228600"/>
            <a:ext cx="9574213" cy="5257800"/>
          </a:xfrm>
        </p:spPr>
        <p:txBody>
          <a:bodyPr/>
          <a:lstStyle/>
          <a:p>
            <a:r>
              <a:rPr lang="en-US" dirty="0"/>
              <a:t>So why the following reporting?</a:t>
            </a:r>
          </a:p>
        </p:txBody>
      </p:sp>
    </p:spTree>
    <p:extLst>
      <p:ext uri="{BB962C8B-B14F-4D97-AF65-F5344CB8AC3E}">
        <p14:creationId xmlns:p14="http://schemas.microsoft.com/office/powerpoint/2010/main" val="2921845272"/>
      </p:ext>
    </p:extLst>
  </p:cSld>
  <p:clrMapOvr>
    <a:masterClrMapping/>
  </p:clrMapOvr>
  <p:transition>
    <p:spli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AC7F-D18B-D277-D8E1-84DD1C2B66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FE393A-1637-0D91-523D-0B0584043E44}"/>
              </a:ext>
            </a:extLst>
          </p:cNvPr>
          <p:cNvSpPr>
            <a:spLocks noGrp="1"/>
          </p:cNvSpPr>
          <p:nvPr>
            <p:ph idx="1"/>
          </p:nvPr>
        </p:nvSpPr>
        <p:spPr/>
        <p:txBody>
          <a:bodyPr/>
          <a:lstStyle/>
          <a:p>
            <a:r>
              <a:rPr lang="en-US" dirty="0"/>
              <a:t>Subjective: “Left upper back pain”</a:t>
            </a:r>
          </a:p>
          <a:p>
            <a:endParaRPr lang="en-US" dirty="0"/>
          </a:p>
          <a:p>
            <a:r>
              <a:rPr lang="en-US" dirty="0"/>
              <a:t>Objective: “Tenderness over left upper back”</a:t>
            </a:r>
          </a:p>
          <a:p>
            <a:endParaRPr lang="en-US" dirty="0"/>
          </a:p>
          <a:p>
            <a:r>
              <a:rPr lang="en-US" dirty="0"/>
              <a:t>Treatment plan: ”Rest, two weeks off work, muscle relaxant… cold/hot packs”</a:t>
            </a:r>
          </a:p>
        </p:txBody>
      </p:sp>
    </p:spTree>
    <p:extLst>
      <p:ext uri="{BB962C8B-B14F-4D97-AF65-F5344CB8AC3E}">
        <p14:creationId xmlns:p14="http://schemas.microsoft.com/office/powerpoint/2010/main" val="1213876386"/>
      </p:ext>
    </p:extLst>
  </p:cSld>
  <p:clrMapOvr>
    <a:masterClrMapping/>
  </p:clrMapOvr>
  <p:transition>
    <p:spli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CC4005-BDD8-58B5-37C0-70B805C25119}"/>
              </a:ext>
            </a:extLst>
          </p:cNvPr>
          <p:cNvSpPr txBox="1"/>
          <p:nvPr/>
        </p:nvSpPr>
        <p:spPr>
          <a:xfrm>
            <a:off x="990600" y="228600"/>
            <a:ext cx="8305799" cy="1569660"/>
          </a:xfrm>
          <a:prstGeom prst="rect">
            <a:avLst/>
          </a:prstGeom>
          <a:noFill/>
        </p:spPr>
        <p:txBody>
          <a:bodyPr wrap="square" rtlCol="0">
            <a:spAutoFit/>
          </a:bodyPr>
          <a:lstStyle/>
          <a:p>
            <a:r>
              <a:rPr lang="en-US" dirty="0"/>
              <a:t>Is your patient able to participate in a vocational rehabilitation program…toward a gradual return to…own occupation?”  NO</a:t>
            </a:r>
          </a:p>
        </p:txBody>
      </p:sp>
      <p:sp>
        <p:nvSpPr>
          <p:cNvPr id="5" name="TextBox 4">
            <a:extLst>
              <a:ext uri="{FF2B5EF4-FFF2-40B4-BE49-F238E27FC236}">
                <a16:creationId xmlns:a16="http://schemas.microsoft.com/office/drawing/2014/main" id="{5F2460E0-19AF-877F-B688-EA7B1A953C2F}"/>
              </a:ext>
            </a:extLst>
          </p:cNvPr>
          <p:cNvSpPr txBox="1"/>
          <p:nvPr/>
        </p:nvSpPr>
        <p:spPr>
          <a:xfrm>
            <a:off x="914400" y="2789695"/>
            <a:ext cx="8039100" cy="2062103"/>
          </a:xfrm>
          <a:prstGeom prst="rect">
            <a:avLst/>
          </a:prstGeom>
          <a:noFill/>
        </p:spPr>
        <p:txBody>
          <a:bodyPr wrap="square" rtlCol="0">
            <a:spAutoFit/>
          </a:bodyPr>
          <a:lstStyle/>
          <a:p>
            <a:r>
              <a:rPr lang="en-US" dirty="0"/>
              <a:t>Is your patient medically able to participate in a vocational rehabilitation program…toward an alternate suitable occupation?”  NO</a:t>
            </a:r>
          </a:p>
        </p:txBody>
      </p:sp>
    </p:spTree>
    <p:extLst>
      <p:ext uri="{BB962C8B-B14F-4D97-AF65-F5344CB8AC3E}">
        <p14:creationId xmlns:p14="http://schemas.microsoft.com/office/powerpoint/2010/main" val="2156266969"/>
      </p:ext>
    </p:extLst>
  </p:cSld>
  <p:clrMapOvr>
    <a:masterClrMapping/>
  </p:clrMapOvr>
  <p:transition>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AC774-C429-883E-9F21-6AED8519675F}"/>
              </a:ext>
            </a:extLst>
          </p:cNvPr>
          <p:cNvSpPr>
            <a:spLocks noGrp="1"/>
          </p:cNvSpPr>
          <p:nvPr>
            <p:ph idx="1"/>
          </p:nvPr>
        </p:nvSpPr>
        <p:spPr>
          <a:xfrm>
            <a:off x="339725" y="457200"/>
            <a:ext cx="9607550" cy="5641975"/>
          </a:xfrm>
        </p:spPr>
        <p:txBody>
          <a:bodyPr/>
          <a:lstStyle/>
          <a:p>
            <a:pPr marL="0" indent="0">
              <a:buNone/>
            </a:pPr>
            <a:r>
              <a:rPr lang="en-US" dirty="0"/>
              <a:t>Will a return to the workplace adversely affect the natural history of the client’s condition?  YES</a:t>
            </a:r>
          </a:p>
        </p:txBody>
      </p:sp>
      <p:sp>
        <p:nvSpPr>
          <p:cNvPr id="4" name="TextBox 3">
            <a:extLst>
              <a:ext uri="{FF2B5EF4-FFF2-40B4-BE49-F238E27FC236}">
                <a16:creationId xmlns:a16="http://schemas.microsoft.com/office/drawing/2014/main" id="{1A711D1A-B9DC-BC67-05C0-F5C6C3F6BD63}"/>
              </a:ext>
            </a:extLst>
          </p:cNvPr>
          <p:cNvSpPr txBox="1"/>
          <p:nvPr/>
        </p:nvSpPr>
        <p:spPr>
          <a:xfrm>
            <a:off x="557939" y="2402237"/>
            <a:ext cx="9607550" cy="4524315"/>
          </a:xfrm>
          <a:prstGeom prst="rect">
            <a:avLst/>
          </a:prstGeom>
          <a:noFill/>
        </p:spPr>
        <p:txBody>
          <a:bodyPr wrap="square" rtlCol="0">
            <a:spAutoFit/>
          </a:bodyPr>
          <a:lstStyle/>
          <a:p>
            <a:r>
              <a:rPr lang="en-US" dirty="0"/>
              <a:t>Does the patient’s clinical condition post a safety/health risk to the patient or… co-workers YES</a:t>
            </a:r>
          </a:p>
          <a:p>
            <a:endParaRPr lang="en-US" dirty="0"/>
          </a:p>
          <a:p>
            <a:r>
              <a:rPr lang="en-US" dirty="0"/>
              <a:t>Does this condition post a safety risk to operating a motor vehicle?    NO</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0120874"/>
      </p:ext>
    </p:extLst>
  </p:cSld>
  <p:clrMapOvr>
    <a:masterClrMapping/>
  </p:clrMapOvr>
  <p:transition>
    <p:spli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AE4CF-87A6-0519-5A33-DC6D42084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 y="2895600"/>
            <a:ext cx="10058405" cy="1066800"/>
          </a:xfrm>
          <a:prstGeom prst="rect">
            <a:avLst/>
          </a:prstGeom>
        </p:spPr>
      </p:pic>
    </p:spTree>
    <p:extLst>
      <p:ext uri="{BB962C8B-B14F-4D97-AF65-F5344CB8AC3E}">
        <p14:creationId xmlns:p14="http://schemas.microsoft.com/office/powerpoint/2010/main" val="4173359118"/>
      </p:ext>
    </p:extLst>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5130-7789-CC71-E5A2-DAA7F80B4A9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DE5F0FF-101E-98E4-3B59-EFFD3645099D}"/>
              </a:ext>
            </a:extLst>
          </p:cNvPr>
          <p:cNvSpPr>
            <a:spLocks noGrp="1"/>
          </p:cNvSpPr>
          <p:nvPr>
            <p:ph idx="1"/>
          </p:nvPr>
        </p:nvSpPr>
        <p:spPr>
          <a:xfrm>
            <a:off x="339725" y="1554163"/>
            <a:ext cx="9607550" cy="4160838"/>
          </a:xfrm>
        </p:spPr>
        <p:txBody>
          <a:bodyPr/>
          <a:lstStyle/>
          <a:p>
            <a:pPr marL="0" indent="0">
              <a:buNone/>
            </a:pPr>
            <a:endParaRPr lang="en-US" dirty="0"/>
          </a:p>
          <a:p>
            <a:r>
              <a:rPr lang="en-US" dirty="0"/>
              <a:t>Commenting on Ability to Work</a:t>
            </a:r>
          </a:p>
          <a:p>
            <a:r>
              <a:rPr lang="en-US" dirty="0"/>
              <a:t>Caution When Data is Presented</a:t>
            </a:r>
          </a:p>
          <a:p>
            <a:r>
              <a:rPr lang="en-US" dirty="0"/>
              <a:t>Blackbox Warning</a:t>
            </a:r>
          </a:p>
          <a:p>
            <a:r>
              <a:rPr lang="en-US" dirty="0"/>
              <a:t>What Am I Looking for in a Rehabilitation Program?</a:t>
            </a:r>
          </a:p>
        </p:txBody>
      </p:sp>
    </p:spTree>
    <p:extLst>
      <p:ext uri="{BB962C8B-B14F-4D97-AF65-F5344CB8AC3E}">
        <p14:creationId xmlns:p14="http://schemas.microsoft.com/office/powerpoint/2010/main" val="2111344054"/>
      </p:ext>
    </p:extLst>
  </p:cSld>
  <p:clrMapOvr>
    <a:masterClrMapping/>
  </p:clrMapOvr>
  <p:transition>
    <p:spli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90215-67E9-E3C6-0611-E96C715C1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47" y="3047029"/>
            <a:ext cx="9994905" cy="763942"/>
          </a:xfrm>
          <a:prstGeom prst="rect">
            <a:avLst/>
          </a:prstGeom>
        </p:spPr>
      </p:pic>
    </p:spTree>
    <p:extLst>
      <p:ext uri="{BB962C8B-B14F-4D97-AF65-F5344CB8AC3E}">
        <p14:creationId xmlns:p14="http://schemas.microsoft.com/office/powerpoint/2010/main" val="539161158"/>
      </p:ext>
    </p:extLst>
  </p:cSld>
  <p:clrMapOvr>
    <a:masterClrMapping/>
  </p:clrMapOvr>
  <p:transition>
    <p:spli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0C8E-DF61-D5BD-5051-3858D975BD72}"/>
              </a:ext>
            </a:extLst>
          </p:cNvPr>
          <p:cNvSpPr>
            <a:spLocks noGrp="1"/>
          </p:cNvSpPr>
          <p:nvPr>
            <p:ph type="title"/>
          </p:nvPr>
        </p:nvSpPr>
        <p:spPr>
          <a:xfrm>
            <a:off x="342900" y="228600"/>
            <a:ext cx="9571038" cy="5791200"/>
          </a:xfrm>
        </p:spPr>
        <p:txBody>
          <a:bodyPr/>
          <a:lstStyle/>
          <a:p>
            <a:r>
              <a:rPr lang="en-US" dirty="0"/>
              <a:t>So why do we do this?</a:t>
            </a:r>
          </a:p>
        </p:txBody>
      </p:sp>
    </p:spTree>
    <p:extLst>
      <p:ext uri="{BB962C8B-B14F-4D97-AF65-F5344CB8AC3E}">
        <p14:creationId xmlns:p14="http://schemas.microsoft.com/office/powerpoint/2010/main" val="3676390703"/>
      </p:ext>
    </p:extLst>
  </p:cSld>
  <p:clrMapOvr>
    <a:masterClrMapping/>
  </p:clrMapOvr>
  <p:transition>
    <p:spli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360B-92F0-E0A9-AAC6-DA9AFFA21640}"/>
              </a:ext>
            </a:extLst>
          </p:cNvPr>
          <p:cNvSpPr>
            <a:spLocks noGrp="1"/>
          </p:cNvSpPr>
          <p:nvPr>
            <p:ph type="title"/>
          </p:nvPr>
        </p:nvSpPr>
        <p:spPr>
          <a:xfrm>
            <a:off x="356393" y="2209800"/>
            <a:ext cx="9574213" cy="2163763"/>
          </a:xfrm>
        </p:spPr>
        <p:txBody>
          <a:bodyPr/>
          <a:lstStyle/>
          <a:p>
            <a:r>
              <a:rPr lang="en-US" dirty="0"/>
              <a:t>The advice given by care providers is a reflection of our society.  This is all of us.</a:t>
            </a:r>
          </a:p>
        </p:txBody>
      </p:sp>
    </p:spTree>
    <p:extLst>
      <p:ext uri="{BB962C8B-B14F-4D97-AF65-F5344CB8AC3E}">
        <p14:creationId xmlns:p14="http://schemas.microsoft.com/office/powerpoint/2010/main" val="181854259"/>
      </p:ext>
    </p:extLst>
  </p:cSld>
  <p:clrMapOvr>
    <a:masterClrMapping/>
  </p:clrMapOvr>
  <p:transition>
    <p:spli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2919-12A2-EB34-7520-4F8AD3BB340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9CFAB6B-A175-E796-AC8B-F2E4BEDAB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625"/>
            <a:ext cx="10287000" cy="7715250"/>
          </a:xfrm>
          <a:prstGeom prst="rect">
            <a:avLst/>
          </a:prstGeom>
        </p:spPr>
      </p:pic>
    </p:spTree>
    <p:extLst>
      <p:ext uri="{BB962C8B-B14F-4D97-AF65-F5344CB8AC3E}">
        <p14:creationId xmlns:p14="http://schemas.microsoft.com/office/powerpoint/2010/main" val="3803842132"/>
      </p:ext>
    </p:extLst>
  </p:cSld>
  <p:clrMapOvr>
    <a:masterClrMapping/>
  </p:clrMapOvr>
  <p:transition>
    <p:spli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E0E0-5941-BB65-D5C0-32D5B8A6C47A}"/>
              </a:ext>
            </a:extLst>
          </p:cNvPr>
          <p:cNvSpPr>
            <a:spLocks noGrp="1"/>
          </p:cNvSpPr>
          <p:nvPr>
            <p:ph type="title"/>
          </p:nvPr>
        </p:nvSpPr>
        <p:spPr/>
        <p:txBody>
          <a:bodyPr/>
          <a:lstStyle/>
          <a:p>
            <a:br>
              <a:rPr lang="en-US" dirty="0"/>
            </a:br>
            <a:r>
              <a:rPr lang="en-US" dirty="0"/>
              <a:t>What Am I Looking for in a Rehabilitation Program?</a:t>
            </a:r>
            <a:br>
              <a:rPr lang="en-US" dirty="0"/>
            </a:br>
            <a:endParaRPr lang="en-US" dirty="0"/>
          </a:p>
        </p:txBody>
      </p:sp>
      <p:sp>
        <p:nvSpPr>
          <p:cNvPr id="3" name="Content Placeholder 2">
            <a:extLst>
              <a:ext uri="{FF2B5EF4-FFF2-40B4-BE49-F238E27FC236}">
                <a16:creationId xmlns:a16="http://schemas.microsoft.com/office/drawing/2014/main" id="{9D138AF3-7876-302F-170D-58712CCCB3A9}"/>
              </a:ext>
            </a:extLst>
          </p:cNvPr>
          <p:cNvSpPr>
            <a:spLocks noGrp="1"/>
          </p:cNvSpPr>
          <p:nvPr>
            <p:ph idx="1"/>
          </p:nvPr>
        </p:nvSpPr>
        <p:spPr/>
        <p:txBody>
          <a:bodyPr/>
          <a:lstStyle/>
          <a:p>
            <a:r>
              <a:rPr lang="en-US" dirty="0"/>
              <a:t>Is a rehabilitation program necessary?</a:t>
            </a:r>
          </a:p>
          <a:p>
            <a:r>
              <a:rPr lang="en-US" dirty="0"/>
              <a:t>Is the primary problem physical or psychological?</a:t>
            </a:r>
          </a:p>
          <a:p>
            <a:r>
              <a:rPr lang="en-US" dirty="0"/>
              <a:t>Activity progression must be the </a:t>
            </a:r>
            <a:r>
              <a:rPr lang="en-US" dirty="0" err="1"/>
              <a:t>centrepiece</a:t>
            </a:r>
            <a:endParaRPr lang="en-US" dirty="0"/>
          </a:p>
          <a:p>
            <a:pPr lvl="1"/>
            <a:r>
              <a:rPr lang="en-US" dirty="0"/>
              <a:t>Criteria for progression must be function based not symptom based.</a:t>
            </a:r>
          </a:p>
          <a:p>
            <a:r>
              <a:rPr lang="en-US" dirty="0"/>
              <a:t>The highest possible level of function is the expectation</a:t>
            </a:r>
          </a:p>
          <a:p>
            <a:r>
              <a:rPr lang="en-US" dirty="0"/>
              <a:t>No misinformation</a:t>
            </a:r>
          </a:p>
          <a:p>
            <a:r>
              <a:rPr lang="en-US" dirty="0"/>
              <a:t>No catastrophic language</a:t>
            </a:r>
          </a:p>
        </p:txBody>
      </p:sp>
    </p:spTree>
    <p:extLst>
      <p:ext uri="{BB962C8B-B14F-4D97-AF65-F5344CB8AC3E}">
        <p14:creationId xmlns:p14="http://schemas.microsoft.com/office/powerpoint/2010/main" val="158801996"/>
      </p:ext>
    </p:extLst>
  </p:cSld>
  <p:clrMapOvr>
    <a:masterClrMapping/>
  </p:clrMapOvr>
  <p:transition>
    <p:spli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8581-5787-644F-11B3-79DF4D9DE8DA}"/>
              </a:ext>
            </a:extLst>
          </p:cNvPr>
          <p:cNvSpPr>
            <a:spLocks noGrp="1"/>
          </p:cNvSpPr>
          <p:nvPr>
            <p:ph type="title"/>
          </p:nvPr>
        </p:nvSpPr>
        <p:spPr/>
        <p:txBody>
          <a:bodyPr/>
          <a:lstStyle/>
          <a:p>
            <a:r>
              <a:rPr lang="en-US" dirty="0"/>
              <a:t>What Am I Looking for in a Rehabilitation Program?</a:t>
            </a:r>
          </a:p>
        </p:txBody>
      </p:sp>
      <p:sp>
        <p:nvSpPr>
          <p:cNvPr id="3" name="Content Placeholder 2">
            <a:extLst>
              <a:ext uri="{FF2B5EF4-FFF2-40B4-BE49-F238E27FC236}">
                <a16:creationId xmlns:a16="http://schemas.microsoft.com/office/drawing/2014/main" id="{58E00CF0-DFE9-5DB0-CF08-EFACB63B5F59}"/>
              </a:ext>
            </a:extLst>
          </p:cNvPr>
          <p:cNvSpPr>
            <a:spLocks noGrp="1"/>
          </p:cNvSpPr>
          <p:nvPr>
            <p:ph idx="1"/>
          </p:nvPr>
        </p:nvSpPr>
        <p:spPr>
          <a:xfrm>
            <a:off x="339725" y="1566654"/>
            <a:ext cx="9607550" cy="5291345"/>
          </a:xfrm>
        </p:spPr>
        <p:txBody>
          <a:bodyPr/>
          <a:lstStyle/>
          <a:p>
            <a:r>
              <a:rPr lang="en-US" dirty="0"/>
              <a:t>Don’t over-medicalize</a:t>
            </a:r>
          </a:p>
          <a:p>
            <a:r>
              <a:rPr lang="en-US" dirty="0"/>
              <a:t>The rehabilitation professional cannot be deferential to the physician involving rehabilitation</a:t>
            </a:r>
          </a:p>
          <a:p>
            <a:r>
              <a:rPr lang="en-US" dirty="0"/>
              <a:t>The treatment can’t be too allopathic</a:t>
            </a:r>
          </a:p>
          <a:p>
            <a:r>
              <a:rPr lang="en-US" dirty="0"/>
              <a:t>If the condition is not improving consistent with the natural history:</a:t>
            </a:r>
          </a:p>
          <a:p>
            <a:pPr lvl="1"/>
            <a:r>
              <a:rPr lang="en-US" sz="2400" dirty="0"/>
              <a:t>Reconsider the diagnosis</a:t>
            </a:r>
          </a:p>
          <a:p>
            <a:pPr lvl="1"/>
            <a:r>
              <a:rPr lang="en-US" sz="2400" dirty="0"/>
              <a:t>Is there a persisting physical condition?</a:t>
            </a:r>
          </a:p>
          <a:p>
            <a:r>
              <a:rPr lang="en-US" sz="2800" dirty="0"/>
              <a:t>Stop treatments not associated with objective functional improvement</a:t>
            </a:r>
          </a:p>
        </p:txBody>
      </p:sp>
    </p:spTree>
    <p:extLst>
      <p:ext uri="{BB962C8B-B14F-4D97-AF65-F5344CB8AC3E}">
        <p14:creationId xmlns:p14="http://schemas.microsoft.com/office/powerpoint/2010/main" val="43723274"/>
      </p:ext>
    </p:extLst>
  </p:cSld>
  <p:clrMapOvr>
    <a:masterClrMapping/>
  </p:clrMapOvr>
  <p:transition>
    <p:spli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5DB8-BF05-E18A-FFBB-D84E4FE5390B}"/>
              </a:ext>
            </a:extLst>
          </p:cNvPr>
          <p:cNvSpPr>
            <a:spLocks noGrp="1"/>
          </p:cNvSpPr>
          <p:nvPr>
            <p:ph type="title"/>
          </p:nvPr>
        </p:nvSpPr>
        <p:spPr/>
        <p:txBody>
          <a:bodyPr/>
          <a:lstStyle/>
          <a:p>
            <a:pPr>
              <a:defRPr/>
            </a:pPr>
            <a:r>
              <a:rPr lang="en-CA" altLang="en-US"/>
              <a:t>Take Home Messages</a:t>
            </a:r>
          </a:p>
        </p:txBody>
      </p:sp>
      <p:sp>
        <p:nvSpPr>
          <p:cNvPr id="3" name="Content Placeholder 2">
            <a:extLst>
              <a:ext uri="{FF2B5EF4-FFF2-40B4-BE49-F238E27FC236}">
                <a16:creationId xmlns:a16="http://schemas.microsoft.com/office/drawing/2014/main" id="{F10158A5-EAF3-8766-7AF6-6305D6FDF4EA}"/>
              </a:ext>
            </a:extLst>
          </p:cNvPr>
          <p:cNvSpPr>
            <a:spLocks noGrp="1"/>
          </p:cNvSpPr>
          <p:nvPr>
            <p:ph idx="1"/>
          </p:nvPr>
        </p:nvSpPr>
        <p:spPr>
          <a:xfrm>
            <a:off x="339725" y="1676400"/>
            <a:ext cx="9607550" cy="5029200"/>
          </a:xfrm>
        </p:spPr>
        <p:txBody>
          <a:bodyPr/>
          <a:lstStyle/>
          <a:p>
            <a:pPr>
              <a:defRPr/>
            </a:pPr>
            <a:r>
              <a:rPr lang="en-CA" altLang="en-US" dirty="0"/>
              <a:t>We all want the best for the person with injury or illness</a:t>
            </a:r>
          </a:p>
          <a:p>
            <a:pPr>
              <a:defRPr/>
            </a:pPr>
            <a:r>
              <a:rPr lang="en-CA" altLang="en-US" dirty="0"/>
              <a:t>Is the primary issue risk, capacity or tolerance?</a:t>
            </a:r>
          </a:p>
          <a:p>
            <a:pPr>
              <a:defRPr/>
            </a:pPr>
            <a:r>
              <a:rPr lang="en-CA" altLang="en-US" dirty="0"/>
              <a:t>Advising people to stay away from work is associated with psychological and medical risk</a:t>
            </a:r>
          </a:p>
          <a:p>
            <a:pPr lvl="1">
              <a:defRPr/>
            </a:pPr>
            <a:r>
              <a:rPr lang="en-CA" altLang="en-US" sz="3200" dirty="0"/>
              <a:t>Carefully consider the risks/benefits</a:t>
            </a:r>
          </a:p>
          <a:p>
            <a:pPr>
              <a:defRPr/>
            </a:pPr>
            <a:r>
              <a:rPr lang="en-CA" altLang="en-US" dirty="0"/>
              <a:t>Rehabilitation should be active, evidence based and should avoid “medicalizing” </a:t>
            </a:r>
            <a:r>
              <a:rPr lang="en-CA" altLang="en-US"/>
              <a:t>the individual</a:t>
            </a:r>
            <a:endParaRPr lang="en-CA" altLang="en-US" dirty="0"/>
          </a:p>
          <a:p>
            <a:pPr marL="0" indent="0">
              <a:buNone/>
              <a:defRPr/>
            </a:pPr>
            <a:endParaRPr lang="en-CA" altLang="en-US" sz="2800" dirty="0"/>
          </a:p>
          <a:p>
            <a:pPr>
              <a:buFont typeface="Wingdings" pitchFamily="2" charset="2"/>
              <a:buNone/>
              <a:defRPr/>
            </a:pPr>
            <a:endParaRPr lang="en-CA" altLang="en-US" sz="2800" dirty="0"/>
          </a:p>
          <a:p>
            <a:pPr>
              <a:defRPr/>
            </a:pPr>
            <a:endParaRPr lang="en-CA" altLang="en-US" sz="2800" dirty="0"/>
          </a:p>
          <a:p>
            <a:pPr>
              <a:defRPr/>
            </a:pPr>
            <a:endParaRPr lang="en-CA" altLang="en-US" sz="2800" dirty="0"/>
          </a:p>
          <a:p>
            <a:pPr>
              <a:defRPr/>
            </a:pPr>
            <a:endParaRPr lang="en-CA" altLang="en-US" dirty="0"/>
          </a:p>
          <a:p>
            <a:pPr>
              <a:defRPr/>
            </a:pPr>
            <a:endParaRPr lang="en-CA" altLang="en-US" dirty="0"/>
          </a:p>
        </p:txBody>
      </p:sp>
    </p:spTree>
  </p:cSld>
  <p:clrMapOvr>
    <a:masterClrMapping/>
  </p:clrMapOvr>
  <p:transition>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a:extLst>
              <a:ext uri="{FF2B5EF4-FFF2-40B4-BE49-F238E27FC236}">
                <a16:creationId xmlns:a16="http://schemas.microsoft.com/office/drawing/2014/main" id="{6352870E-1DBF-9631-B8F7-ED75F5EF2BDB}"/>
              </a:ext>
            </a:extLst>
          </p:cNvPr>
          <p:cNvSpPr>
            <a:spLocks noGrp="1" noRot="1" noChangeArrowheads="1"/>
          </p:cNvSpPr>
          <p:nvPr>
            <p:ph type="body" idx="1"/>
          </p:nvPr>
        </p:nvSpPr>
        <p:spPr/>
        <p:txBody>
          <a:bodyPr/>
          <a:lstStyle/>
          <a:p>
            <a:pPr algn="ctr" eaLnBrk="1" hangingPunct="1">
              <a:buFont typeface="Wingdings" pitchFamily="2" charset="2"/>
              <a:buNone/>
              <a:defRPr/>
            </a:pPr>
            <a:endParaRPr lang="en-US" altLang="en-US" dirty="0"/>
          </a:p>
          <a:p>
            <a:pPr algn="ctr" eaLnBrk="1" hangingPunct="1">
              <a:buFont typeface="Wingdings" pitchFamily="2" charset="2"/>
              <a:buNone/>
              <a:defRPr/>
            </a:pPr>
            <a:endParaRPr lang="en-US" altLang="en-US" dirty="0"/>
          </a:p>
        </p:txBody>
      </p:sp>
      <p:pic>
        <p:nvPicPr>
          <p:cNvPr id="3" name="Picture 2">
            <a:extLst>
              <a:ext uri="{FF2B5EF4-FFF2-40B4-BE49-F238E27FC236}">
                <a16:creationId xmlns:a16="http://schemas.microsoft.com/office/drawing/2014/main" id="{A679ECBA-DC14-9981-4C2D-AD7F69AC1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9776"/>
            <a:ext cx="10287000" cy="7718097"/>
          </a:xfrm>
          <a:prstGeom prst="rect">
            <a:avLst/>
          </a:prstGeom>
        </p:spPr>
      </p:pic>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BAA6-E27F-4D88-A393-3B3C4D21E533}"/>
              </a:ext>
            </a:extLst>
          </p:cNvPr>
          <p:cNvSpPr>
            <a:spLocks noGrp="1"/>
          </p:cNvSpPr>
          <p:nvPr>
            <p:ph type="title"/>
          </p:nvPr>
        </p:nvSpPr>
        <p:spPr/>
        <p:txBody>
          <a:bodyPr/>
          <a:lstStyle/>
          <a:p>
            <a:r>
              <a:rPr lang="en-US" dirty="0"/>
              <a:t>One Item to Ponder</a:t>
            </a:r>
          </a:p>
        </p:txBody>
      </p:sp>
      <p:sp>
        <p:nvSpPr>
          <p:cNvPr id="3" name="Content Placeholder 2">
            <a:extLst>
              <a:ext uri="{FF2B5EF4-FFF2-40B4-BE49-F238E27FC236}">
                <a16:creationId xmlns:a16="http://schemas.microsoft.com/office/drawing/2014/main" id="{0437F70F-7476-9452-6E65-877BE0075487}"/>
              </a:ext>
            </a:extLst>
          </p:cNvPr>
          <p:cNvSpPr>
            <a:spLocks noGrp="1"/>
          </p:cNvSpPr>
          <p:nvPr>
            <p:ph idx="1"/>
          </p:nvPr>
        </p:nvSpPr>
        <p:spPr/>
        <p:txBody>
          <a:bodyPr/>
          <a:lstStyle/>
          <a:p>
            <a:r>
              <a:rPr lang="en-US" dirty="0"/>
              <a:t>Although we have different perspectives and there may differences of opinion, everybody has one goal in common:</a:t>
            </a:r>
          </a:p>
          <a:p>
            <a:endParaRPr lang="en-US" dirty="0"/>
          </a:p>
          <a:p>
            <a:r>
              <a:rPr lang="en-US" dirty="0"/>
              <a:t>All parties want an individual affected by illness or injury to have highest possible level of function and best quality of life.</a:t>
            </a:r>
          </a:p>
        </p:txBody>
      </p:sp>
    </p:spTree>
    <p:extLst>
      <p:ext uri="{BB962C8B-B14F-4D97-AF65-F5344CB8AC3E}">
        <p14:creationId xmlns:p14="http://schemas.microsoft.com/office/powerpoint/2010/main" val="683847575"/>
      </p:ext>
    </p:extLst>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6D29-4067-AEEC-41E2-586B32F74ED7}"/>
              </a:ext>
            </a:extLst>
          </p:cNvPr>
          <p:cNvSpPr>
            <a:spLocks noGrp="1"/>
          </p:cNvSpPr>
          <p:nvPr>
            <p:ph type="title"/>
          </p:nvPr>
        </p:nvSpPr>
        <p:spPr/>
        <p:txBody>
          <a:bodyPr/>
          <a:lstStyle/>
          <a:p>
            <a:r>
              <a:rPr lang="en-US" dirty="0"/>
              <a:t>Can Mr. Smith Return to Work</a:t>
            </a:r>
          </a:p>
        </p:txBody>
      </p:sp>
      <p:sp>
        <p:nvSpPr>
          <p:cNvPr id="3" name="Content Placeholder 2">
            <a:extLst>
              <a:ext uri="{FF2B5EF4-FFF2-40B4-BE49-F238E27FC236}">
                <a16:creationId xmlns:a16="http://schemas.microsoft.com/office/drawing/2014/main" id="{1408AB2C-A050-8FB7-E742-033CFBAFCFFD}"/>
              </a:ext>
            </a:extLst>
          </p:cNvPr>
          <p:cNvSpPr>
            <a:spLocks noGrp="1"/>
          </p:cNvSpPr>
          <p:nvPr>
            <p:ph idx="1"/>
          </p:nvPr>
        </p:nvSpPr>
        <p:spPr>
          <a:xfrm>
            <a:off x="339725" y="1676400"/>
            <a:ext cx="9607550" cy="4800600"/>
          </a:xfrm>
        </p:spPr>
        <p:txBody>
          <a:bodyPr/>
          <a:lstStyle/>
          <a:p>
            <a:r>
              <a:rPr lang="en-US" dirty="0"/>
              <a:t>The parameters to consider when commenting on ability to return to a work place are:</a:t>
            </a:r>
          </a:p>
          <a:p>
            <a:endParaRPr lang="en-US" dirty="0"/>
          </a:p>
          <a:p>
            <a:pPr lvl="1"/>
            <a:r>
              <a:rPr lang="en-US" sz="3200" dirty="0"/>
              <a:t>Risk</a:t>
            </a:r>
          </a:p>
          <a:p>
            <a:pPr lvl="1"/>
            <a:endParaRPr lang="en-US" sz="3200" dirty="0"/>
          </a:p>
          <a:p>
            <a:pPr lvl="1"/>
            <a:r>
              <a:rPr lang="en-US" sz="3200" dirty="0"/>
              <a:t>Capacity </a:t>
            </a:r>
          </a:p>
          <a:p>
            <a:pPr lvl="1"/>
            <a:endParaRPr lang="en-US" sz="3200" dirty="0"/>
          </a:p>
          <a:p>
            <a:pPr lvl="1"/>
            <a:r>
              <a:rPr lang="en-US" sz="3200" dirty="0"/>
              <a:t>Tolerance</a:t>
            </a:r>
          </a:p>
          <a:p>
            <a:pPr marL="457200" lvl="1" indent="0">
              <a:buNone/>
            </a:pPr>
            <a:endParaRPr lang="en-US" dirty="0"/>
          </a:p>
        </p:txBody>
      </p:sp>
    </p:spTree>
    <p:extLst>
      <p:ext uri="{BB962C8B-B14F-4D97-AF65-F5344CB8AC3E}">
        <p14:creationId xmlns:p14="http://schemas.microsoft.com/office/powerpoint/2010/main" val="3850994361"/>
      </p:ext>
    </p:extLst>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F49A-9EF0-9B06-2EC0-41FF7E6D4C4C}"/>
              </a:ext>
            </a:extLst>
          </p:cNvPr>
          <p:cNvSpPr>
            <a:spLocks noGrp="1"/>
          </p:cNvSpPr>
          <p:nvPr>
            <p:ph type="title"/>
          </p:nvPr>
        </p:nvSpPr>
        <p:spPr/>
        <p:txBody>
          <a:bodyPr/>
          <a:lstStyle/>
          <a:p>
            <a:r>
              <a:rPr lang="en-US" dirty="0"/>
              <a:t>Risk</a:t>
            </a:r>
          </a:p>
        </p:txBody>
      </p:sp>
      <p:sp>
        <p:nvSpPr>
          <p:cNvPr id="3" name="Content Placeholder 2">
            <a:extLst>
              <a:ext uri="{FF2B5EF4-FFF2-40B4-BE49-F238E27FC236}">
                <a16:creationId xmlns:a16="http://schemas.microsoft.com/office/drawing/2014/main" id="{03ABCDDC-79FE-B173-C2CE-86EAA26AFCC3}"/>
              </a:ext>
            </a:extLst>
          </p:cNvPr>
          <p:cNvSpPr>
            <a:spLocks noGrp="1"/>
          </p:cNvSpPr>
          <p:nvPr>
            <p:ph idx="1"/>
          </p:nvPr>
        </p:nvSpPr>
        <p:spPr/>
        <p:txBody>
          <a:bodyPr/>
          <a:lstStyle/>
          <a:p>
            <a:r>
              <a:rPr lang="en-US" dirty="0"/>
              <a:t>The probability of harm to the individual, co-workers or members of society that occurs with a return to the activity in question.</a:t>
            </a:r>
          </a:p>
          <a:p>
            <a:pPr lvl="1"/>
            <a:r>
              <a:rPr lang="en-US" dirty="0"/>
              <a:t>Depends on the condition and the job</a:t>
            </a:r>
          </a:p>
          <a:p>
            <a:pPr lvl="1"/>
            <a:r>
              <a:rPr lang="en-US" dirty="0"/>
              <a:t>Seizure disorder vs. lumbar spine osteoarthritis</a:t>
            </a:r>
          </a:p>
          <a:p>
            <a:pPr lvl="1"/>
            <a:r>
              <a:rPr lang="en-US" dirty="0"/>
              <a:t>Pilot vs. office worker</a:t>
            </a:r>
          </a:p>
        </p:txBody>
      </p:sp>
    </p:spTree>
    <p:extLst>
      <p:ext uri="{BB962C8B-B14F-4D97-AF65-F5344CB8AC3E}">
        <p14:creationId xmlns:p14="http://schemas.microsoft.com/office/powerpoint/2010/main" val="2430020843"/>
      </p:ext>
    </p:extLst>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2E37-A38B-21EA-FB7C-C6743444EDD5}"/>
              </a:ext>
            </a:extLst>
          </p:cNvPr>
          <p:cNvSpPr>
            <a:spLocks noGrp="1"/>
          </p:cNvSpPr>
          <p:nvPr>
            <p:ph type="title"/>
          </p:nvPr>
        </p:nvSpPr>
        <p:spPr/>
        <p:txBody>
          <a:bodyPr/>
          <a:lstStyle/>
          <a:p>
            <a:r>
              <a:rPr lang="en-US" dirty="0"/>
              <a:t>Capacity</a:t>
            </a:r>
          </a:p>
        </p:txBody>
      </p:sp>
      <p:sp>
        <p:nvSpPr>
          <p:cNvPr id="3" name="Content Placeholder 2">
            <a:extLst>
              <a:ext uri="{FF2B5EF4-FFF2-40B4-BE49-F238E27FC236}">
                <a16:creationId xmlns:a16="http://schemas.microsoft.com/office/drawing/2014/main" id="{D683D1DA-4DA4-C817-4A33-0BD0A760D36A}"/>
              </a:ext>
            </a:extLst>
          </p:cNvPr>
          <p:cNvSpPr>
            <a:spLocks noGrp="1"/>
          </p:cNvSpPr>
          <p:nvPr>
            <p:ph idx="1"/>
          </p:nvPr>
        </p:nvSpPr>
        <p:spPr/>
        <p:txBody>
          <a:bodyPr/>
          <a:lstStyle/>
          <a:p>
            <a:r>
              <a:rPr lang="en-US" dirty="0"/>
              <a:t>This variable refers to objective measures that would lead to a limitation in terms of performing a task.</a:t>
            </a:r>
          </a:p>
          <a:p>
            <a:pPr lvl="1"/>
            <a:r>
              <a:rPr lang="en-US" dirty="0"/>
              <a:t>Visual acuity</a:t>
            </a:r>
          </a:p>
          <a:p>
            <a:pPr lvl="1"/>
            <a:r>
              <a:rPr lang="en-US" dirty="0"/>
              <a:t>Cognition</a:t>
            </a:r>
          </a:p>
          <a:p>
            <a:pPr lvl="1"/>
            <a:r>
              <a:rPr lang="en-US" dirty="0"/>
              <a:t>Strength*</a:t>
            </a:r>
          </a:p>
          <a:p>
            <a:pPr lvl="1"/>
            <a:r>
              <a:rPr lang="en-US" dirty="0"/>
              <a:t>Lung function</a:t>
            </a:r>
          </a:p>
          <a:p>
            <a:pPr lvl="1"/>
            <a:r>
              <a:rPr lang="en-US" dirty="0"/>
              <a:t>Ejection fraction</a:t>
            </a:r>
          </a:p>
        </p:txBody>
      </p:sp>
    </p:spTree>
    <p:extLst>
      <p:ext uri="{BB962C8B-B14F-4D97-AF65-F5344CB8AC3E}">
        <p14:creationId xmlns:p14="http://schemas.microsoft.com/office/powerpoint/2010/main" val="1628782864"/>
      </p:ext>
    </p:extLst>
  </p:cSld>
  <p:clrMapOvr>
    <a:masterClrMapping/>
  </p:clrMapOvr>
  <p:transition>
    <p:split/>
  </p:transition>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5164</TotalTime>
  <Words>1806</Words>
  <Application>Microsoft Macintosh PowerPoint</Application>
  <PresentationFormat>35mm Slides</PresentationFormat>
  <Paragraphs>219</Paragraphs>
  <Slides>57</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Arial</vt:lpstr>
      <vt:lpstr>BlinkMacSystemFont</vt:lpstr>
      <vt:lpstr>Calibri</vt:lpstr>
      <vt:lpstr>Franklin Gothic Medium</vt:lpstr>
      <vt:lpstr>Myriad Pro</vt:lpstr>
      <vt:lpstr>Open Sans</vt:lpstr>
      <vt:lpstr>Times New Roman</vt:lpstr>
      <vt:lpstr>Wingdings</vt:lpstr>
      <vt:lpstr>Clouds</vt:lpstr>
      <vt:lpstr>Perspectives of an Occupational Medicine Physician April 12, 2023</vt:lpstr>
      <vt:lpstr>Disclosure</vt:lpstr>
      <vt:lpstr>Disclosure</vt:lpstr>
      <vt:lpstr>My Background</vt:lpstr>
      <vt:lpstr>Outline</vt:lpstr>
      <vt:lpstr>One Item to Ponder</vt:lpstr>
      <vt:lpstr>Can Mr. Smith Return to Work</vt:lpstr>
      <vt:lpstr>Risk</vt:lpstr>
      <vt:lpstr>Capacity</vt:lpstr>
      <vt:lpstr>Tolerance</vt:lpstr>
      <vt:lpstr>Some points to ponder</vt:lpstr>
      <vt:lpstr>Some points to ponder</vt:lpstr>
      <vt:lpstr>Tolerance</vt:lpstr>
      <vt:lpstr>Does the data represent pathology?</vt:lpstr>
      <vt:lpstr>Clinical Data</vt:lpstr>
      <vt:lpstr>PowerPoint Presentation</vt:lpstr>
      <vt:lpstr>Clinical Data</vt:lpstr>
      <vt:lpstr>The Grey Hair of the Spine</vt:lpstr>
      <vt:lpstr>Ask yourself, does the data represent pathology?</vt:lpstr>
      <vt:lpstr>Clinical Data</vt:lpstr>
      <vt:lpstr>PowerPoint Presentation</vt:lpstr>
      <vt:lpstr>Black Box Warning</vt:lpstr>
      <vt:lpstr> “My Doc just gave me a note for 2 weeks off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we all agree…</vt:lpstr>
      <vt:lpstr>So why the following reporting?</vt:lpstr>
      <vt:lpstr>PowerPoint Presentation</vt:lpstr>
      <vt:lpstr>PowerPoint Presentation</vt:lpstr>
      <vt:lpstr>PowerPoint Presentation</vt:lpstr>
      <vt:lpstr>PowerPoint Presentation</vt:lpstr>
      <vt:lpstr>PowerPoint Presentation</vt:lpstr>
      <vt:lpstr>So why do we do this?</vt:lpstr>
      <vt:lpstr>The advice given by care providers is a reflection of our society.  This is all of us.</vt:lpstr>
      <vt:lpstr>PowerPoint Presentation</vt:lpstr>
      <vt:lpstr> What Am I Looking for in a Rehabilitation Program? </vt:lpstr>
      <vt:lpstr>What Am I Looking for in a Rehabilitation Program?</vt:lpstr>
      <vt:lpstr>Take Home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in Consultative Medicine</dc:title>
  <dc:creator>WCB Staff</dc:creator>
  <cp:lastModifiedBy>Burton Abbott</cp:lastModifiedBy>
  <cp:revision>286</cp:revision>
  <cp:lastPrinted>2000-02-07T21:54:51Z</cp:lastPrinted>
  <dcterms:created xsi:type="dcterms:W3CDTF">1998-03-22T16:33:38Z</dcterms:created>
  <dcterms:modified xsi:type="dcterms:W3CDTF">2023-04-18T14:29:23Z</dcterms:modified>
</cp:coreProperties>
</file>