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7"/>
  </p:notes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3" r:id="rId12"/>
    <p:sldId id="270" r:id="rId13"/>
    <p:sldId id="286" r:id="rId14"/>
    <p:sldId id="275" r:id="rId15"/>
    <p:sldId id="287" r:id="rId16"/>
    <p:sldId id="276" r:id="rId17"/>
    <p:sldId id="277" r:id="rId18"/>
    <p:sldId id="278" r:id="rId19"/>
    <p:sldId id="279" r:id="rId20"/>
    <p:sldId id="280" r:id="rId21"/>
    <p:sldId id="281" r:id="rId22"/>
    <p:sldId id="284" r:id="rId23"/>
    <p:sldId id="282" r:id="rId24"/>
    <p:sldId id="271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827"/>
    <a:srgbClr val="9B9EC5"/>
    <a:srgbClr val="5FC8D7"/>
    <a:srgbClr val="00AD53"/>
    <a:srgbClr val="BDDDE6"/>
    <a:srgbClr val="A9B3C3"/>
    <a:srgbClr val="AEBCD2"/>
    <a:srgbClr val="245375"/>
    <a:srgbClr val="FFB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74286"/>
  </p:normalViewPr>
  <p:slideViewPr>
    <p:cSldViewPr snapToGrid="0" snapToObjects="1">
      <p:cViewPr varScale="1">
        <p:scale>
          <a:sx n="93" d="100"/>
          <a:sy n="93" d="100"/>
        </p:scale>
        <p:origin x="8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73EDF-8826-9F4D-87BC-61DAA72BF99B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63B7D-8B75-B540-A7F7-96F6FF363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3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Ever worked with or have referred a client to an OT</a:t>
            </a:r>
          </a:p>
          <a:p>
            <a:pPr marL="228600" indent="-228600">
              <a:buAutoNum type="arabicPeriod"/>
            </a:pPr>
            <a:r>
              <a:rPr lang="en-US" dirty="0"/>
              <a:t>MH OT?</a:t>
            </a:r>
          </a:p>
          <a:p>
            <a:pPr marL="228600" indent="-228600">
              <a:buAutoNum type="arabicPeriod"/>
            </a:pPr>
            <a:r>
              <a:rPr lang="en-US" dirty="0"/>
              <a:t>How many of you work in mental health?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0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could spend hours talking about and practicing strategies from every one of these modalities </a:t>
            </a:r>
          </a:p>
          <a:p>
            <a:endParaRPr lang="en-US" b="1" dirty="0"/>
          </a:p>
          <a:p>
            <a:r>
              <a:rPr lang="en-US" b="1" dirty="0"/>
              <a:t>SI </a:t>
            </a:r>
            <a:r>
              <a:rPr lang="en-US" dirty="0"/>
              <a:t>– </a:t>
            </a:r>
            <a:r>
              <a:rPr lang="en-CA" b="0" i="0" u="none" strike="noStrike" dirty="0">
                <a:solidFill>
                  <a:srgbClr val="474747"/>
                </a:solidFill>
                <a:effectLst/>
                <a:latin typeface="PT Sans" panose="020B0503020203020204" pitchFamily="34" charset="77"/>
              </a:rPr>
              <a:t>Miller, Reisman, McIntosh &amp; Simon (2001) refer to sensory modulation as, “the capacity to regulate and organize the degree, intensity and nature of responses to sensory input in a graded and adaptive manner. This allows the individual to achieve and maintain an optimal range of performance and to adapt to challenges in daily life” (p. 57). </a:t>
            </a:r>
            <a:r>
              <a:rPr lang="en-US" dirty="0"/>
              <a:t>“</a:t>
            </a:r>
            <a:r>
              <a:rPr lang="en-CA" b="0" i="0" u="none" strike="noStrike" dirty="0">
                <a:solidFill>
                  <a:srgbClr val="474747"/>
                </a:solidFill>
                <a:effectLst/>
                <a:latin typeface="PT Sans" panose="020B0503020203020204" pitchFamily="34" charset="77"/>
              </a:rPr>
              <a:t>Sensory approaches include the use of sensory-related assessment tools, sensorimotor activities, sensory modalities, environmental modifications, and assistance in learning how to self-regulate through the process of self-organization and positive change.”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6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DBT</a:t>
            </a:r>
            <a:r>
              <a:rPr lang="en-US" dirty="0"/>
              <a:t>: Talk therapy.  “Dialectical” means</a:t>
            </a:r>
            <a:r>
              <a:rPr lang="en-CA" b="0" i="0" u="none" strike="noStrike" dirty="0">
                <a:solidFill>
                  <a:srgbClr val="343536"/>
                </a:solidFill>
                <a:effectLst/>
                <a:latin typeface="Source Sans Pro" panose="020F0502020204030204" pitchFamily="34" charset="0"/>
              </a:rPr>
              <a:t> combining opposite ideas, specifically, the ideas of “acceptance” and “change”. Intense emotions.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0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CBT</a:t>
            </a:r>
            <a:r>
              <a:rPr lang="en-US" dirty="0"/>
              <a:t>: Talk therapy. Using thoughts and behaviours to become better aware of, and ultimately change, problematic thoughts and behaviours. Expectations and patterns.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- Guided discovery: Asking open-ended questions, a therapist encourages patients to think about their own thought processes and how they impact their daily lives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7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MI: </a:t>
            </a:r>
            <a:r>
              <a:rPr lang="en-US" b="0" dirty="0"/>
              <a:t>A collaborative</a:t>
            </a:r>
            <a:r>
              <a:rPr lang="en-US" b="1" dirty="0"/>
              <a:t> </a:t>
            </a:r>
            <a:r>
              <a:rPr lang="en-US" b="0" dirty="0"/>
              <a:t>conversation style for strengthening a person’s own motivation and commitment to change.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r>
              <a:rPr lang="en-US" b="1" dirty="0"/>
              <a:t>“Change talk” – </a:t>
            </a:r>
            <a:r>
              <a:rPr lang="en-US" dirty="0"/>
              <a:t>The client’s statements about their desire, ability, reasons, and need to make a specific change. </a:t>
            </a:r>
            <a:r>
              <a:rPr lang="en-US" b="1" dirty="0"/>
              <a:t>I’M LOOKING OUT FOR THIS! </a:t>
            </a:r>
          </a:p>
          <a:p>
            <a:r>
              <a:rPr lang="en-US" dirty="0"/>
              <a:t>e.g.  “I’m just not sure how to start” – prepared, needs planning </a:t>
            </a:r>
          </a:p>
          <a:p>
            <a:r>
              <a:rPr lang="en-US" dirty="0"/>
              <a:t>         ”Working is important to me” – early </a:t>
            </a:r>
          </a:p>
          <a:p>
            <a:r>
              <a:rPr lang="en-US" dirty="0"/>
              <a:t>         ”I need to get a in a good routine” – early</a:t>
            </a:r>
          </a:p>
          <a:p>
            <a:r>
              <a:rPr lang="en-US" dirty="0"/>
              <a:t>         ”I can feel the difference after I’m done breathing” – changing / action </a:t>
            </a:r>
          </a:p>
          <a:p>
            <a:r>
              <a:rPr lang="en-US" dirty="0"/>
              <a:t>        “prepared”, “ready”, “apprehensive”, “unsure”, “fearful”</a:t>
            </a:r>
          </a:p>
          <a:p>
            <a:endParaRPr lang="en-US" dirty="0"/>
          </a:p>
          <a:p>
            <a:r>
              <a:rPr lang="en-US" i="1" dirty="0"/>
              <a:t>“Cognitive dissonance” </a:t>
            </a:r>
            <a:r>
              <a:rPr lang="en-US" dirty="0"/>
              <a:t>-- </a:t>
            </a:r>
            <a:r>
              <a:rPr lang="en-CA" b="0" i="0" u="none" strike="noStrike" dirty="0">
                <a:solidFill>
                  <a:srgbClr val="14161A"/>
                </a:solidFill>
                <a:effectLst/>
                <a:latin typeface="Inter"/>
              </a:rPr>
              <a:t>a mental conflict that occurs when your beliefs don’t line up with your actions. </a:t>
            </a:r>
            <a:r>
              <a:rPr lang="en-CA" b="1" i="0" u="none" strike="noStrike" dirty="0">
                <a:solidFill>
                  <a:srgbClr val="14161A"/>
                </a:solidFill>
                <a:effectLst/>
                <a:latin typeface="Inter"/>
              </a:rPr>
              <a:t>I’M CAUSING THIS! 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Action Planning: </a:t>
            </a: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Earlier stages: Behavioural activation – micro goal setting &amp; successful approximation, routine building, </a:t>
            </a:r>
          </a:p>
          <a:p>
            <a:pPr marL="171450" indent="-171450">
              <a:buFontTx/>
              <a:buChar char="-"/>
            </a:pPr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96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NOT a model specific to MI, but</a:t>
            </a:r>
          </a:p>
          <a:p>
            <a:r>
              <a:rPr lang="en-US" dirty="0"/>
              <a:t>- MORE applicable to RTW context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32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35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57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en-US" b="1" u="sng" dirty="0"/>
              <a:t>Possible plan (next slide):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Routine ADL and IADL engagement – </a:t>
            </a:r>
            <a:r>
              <a:rPr lang="en-US" dirty="0" err="1"/>
              <a:t>behavioural</a:t>
            </a:r>
            <a:r>
              <a:rPr lang="en-US" dirty="0"/>
              <a:t> activation with SMART goal setting. Likely some MI as well.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MI re: work readiness – progress client from “Contemplation” or “Preparation” stage to “Action” phase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Learning additional coping skills: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Self-reflection / awareness practices (possible building off CBT knowledge) – CBT informed, thought analysis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Self regulation skills – DBT informed, mindfulness and body awareness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Pair mindfulness with CBT progress muscle relaxation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Boundary setting and assertiveness training for family members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Liaise with CM, and possibly, HR. Also: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Possible interpersonal skills training and/or perspective taking exercises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Possible realty orienting / expectations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5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17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 often: “This is the first time I’ve ever…” </a:t>
            </a:r>
          </a:p>
          <a:p>
            <a:pPr marL="171450" indent="-171450">
              <a:buFontTx/>
              <a:buChar char="-"/>
            </a:pPr>
            <a:r>
              <a:rPr lang="en-US" dirty="0"/>
              <a:t>Met with someone</a:t>
            </a:r>
          </a:p>
          <a:p>
            <a:pPr marL="171450" indent="-171450">
              <a:buFontTx/>
              <a:buChar char="-"/>
            </a:pPr>
            <a:r>
              <a:rPr lang="en-US" dirty="0"/>
              <a:t>Learned about my mental health and what is happening to me 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trusted someone with what I’m going through</a:t>
            </a:r>
          </a:p>
          <a:p>
            <a:pPr marL="171450" indent="-171450">
              <a:buFontTx/>
              <a:buChar char="-"/>
            </a:pPr>
            <a:r>
              <a:rPr lang="en-US" dirty="0"/>
              <a:t>Felt so alone and scared </a:t>
            </a:r>
          </a:p>
          <a:p>
            <a:pPr marL="171450" indent="-171450">
              <a:buFontTx/>
              <a:buChar char="-"/>
            </a:pPr>
            <a:endParaRPr lang="en-US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0" indent="0">
              <a:buFontTx/>
              <a:buNone/>
            </a:pPr>
            <a:r>
              <a:rPr lang="en-CA" b="0" i="0" u="none" strike="noStrike" dirty="0">
                <a:solidFill>
                  <a:srgbClr val="727272"/>
                </a:solidFill>
                <a:effectLst/>
                <a:latin typeface="Helvetica Neue LT W04_45 Light" panose="02000503000000020004" pitchFamily="2" charset="0"/>
              </a:rPr>
              <a:t>The Intentional Relationship Model (IRM): Focuses on the interpersonal events of therapy, and emphasizes the power that therapists have in either reinforcing or inhibiting the client’s motivation through: </a:t>
            </a:r>
          </a:p>
          <a:p>
            <a:pPr algn="l" fontAlgn="base"/>
            <a:r>
              <a:rPr lang="en-US" b="0" i="0" u="none" strike="noStrike" dirty="0">
                <a:solidFill>
                  <a:srgbClr val="727272"/>
                </a:solidFill>
                <a:effectLst/>
                <a:latin typeface="Helvetica Neue LT W04_45 Light" panose="02000503000000020004" pitchFamily="2" charset="0"/>
              </a:rPr>
              <a:t>1. Advocating: Acting to ensure that the clients have resources needed to participate in occupations;</a:t>
            </a:r>
          </a:p>
          <a:p>
            <a:pPr algn="l" fontAlgn="base"/>
            <a:r>
              <a:rPr lang="en-US" b="0" i="0" u="none" strike="noStrike" dirty="0">
                <a:solidFill>
                  <a:srgbClr val="727272"/>
                </a:solidFill>
                <a:effectLst/>
                <a:latin typeface="Helvetica Neue LT W04_45 Light" panose="02000503000000020004" pitchFamily="2" charset="0"/>
              </a:rPr>
              <a:t>2. Collaborating: Facilitating autonomy and the clients’ ownership of therapy process;</a:t>
            </a:r>
          </a:p>
          <a:p>
            <a:pPr algn="l" fontAlgn="base"/>
            <a:r>
              <a:rPr lang="en-US" b="0" i="0" u="none" strike="noStrike" dirty="0">
                <a:solidFill>
                  <a:srgbClr val="727272"/>
                </a:solidFill>
                <a:effectLst/>
                <a:latin typeface="Helvetica Neue LT W04_45 Light" panose="02000503000000020004" pitchFamily="2" charset="0"/>
              </a:rPr>
              <a:t>3. Empathizing: Understanding and validating the clients’ lived experience;</a:t>
            </a:r>
          </a:p>
          <a:p>
            <a:pPr algn="l" fontAlgn="base"/>
            <a:r>
              <a:rPr lang="en-US" b="0" i="0" u="none" strike="noStrike" dirty="0">
                <a:solidFill>
                  <a:srgbClr val="727272"/>
                </a:solidFill>
                <a:effectLst/>
                <a:latin typeface="Helvetica Neue LT W04_45 Light" panose="02000503000000020004" pitchFamily="2" charset="0"/>
              </a:rPr>
              <a:t>4. Encouraging: Fostering hope and willingness to engage;</a:t>
            </a:r>
          </a:p>
          <a:p>
            <a:pPr algn="l" fontAlgn="base"/>
            <a:r>
              <a:rPr lang="en-US" b="0" i="0" u="none" strike="noStrike" dirty="0">
                <a:solidFill>
                  <a:srgbClr val="727272"/>
                </a:solidFill>
                <a:effectLst/>
                <a:latin typeface="Helvetica Neue LT W04_45 Light" panose="02000503000000020004" pitchFamily="2" charset="0"/>
              </a:rPr>
              <a:t>5. Instructing: Providing clear expectations and explanations about the therapy process; and </a:t>
            </a:r>
          </a:p>
          <a:p>
            <a:pPr algn="l" fontAlgn="base"/>
            <a:r>
              <a:rPr lang="en-US" b="0" i="0" u="none" strike="noStrike" dirty="0">
                <a:solidFill>
                  <a:srgbClr val="727272"/>
                </a:solidFill>
                <a:effectLst/>
                <a:latin typeface="Helvetica Neue LT W04_45 Light" panose="02000503000000020004" pitchFamily="2" charset="0"/>
              </a:rPr>
              <a:t>6. Problem solving: Use of reasoning and strategic questions to identify solutions.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3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38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E.g. If we don’t know why mindfulness will help our anxiousness, we won’t do it, especially during hard times – we need to understand that anxious thinking has us thinking retroactively and prospectively, which takes us “away from the present”, which ultimately locks us in “scenario” thinking – and all the emotions that come along with this! (Think of an embarrassing moment in your life…..is it fun to stay here? What emotions do you get? </a:t>
            </a:r>
            <a:r>
              <a:rPr lang="en-US" dirty="0" err="1"/>
              <a:t>haha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2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 skillset, broad job duties, broad focus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2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 all MH OTs are the same</a:t>
            </a:r>
          </a:p>
          <a:p>
            <a:pPr marL="0" indent="0">
              <a:buNone/>
            </a:pPr>
            <a:r>
              <a:rPr lang="en-US" dirty="0"/>
              <a:t>Brief work </a:t>
            </a:r>
            <a:r>
              <a:rPr lang="en-US" dirty="0" err="1"/>
              <a:t>hx</a:t>
            </a:r>
            <a:r>
              <a:rPr lang="en-US" dirty="0"/>
              <a:t> to describe trainings: </a:t>
            </a:r>
          </a:p>
          <a:p>
            <a:pPr marL="228600" indent="-228600">
              <a:buAutoNum type="arabicPeriod"/>
            </a:pPr>
            <a:r>
              <a:rPr lang="en-US" dirty="0"/>
              <a:t>MI workshops (2) </a:t>
            </a:r>
          </a:p>
          <a:p>
            <a:pPr marL="228600" indent="-228600">
              <a:buAutoNum type="arabicPeriod"/>
            </a:pPr>
            <a:r>
              <a:rPr lang="en-US" dirty="0"/>
              <a:t>DBT workshops (2)</a:t>
            </a:r>
          </a:p>
          <a:p>
            <a:pPr marL="228600" indent="-228600">
              <a:buAutoNum type="arabicPeriod"/>
            </a:pPr>
            <a:r>
              <a:rPr lang="en-US" dirty="0"/>
              <a:t>CBT workshop (1)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3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an overview</a:t>
            </a:r>
          </a:p>
          <a:p>
            <a:endParaRPr lang="en-US" dirty="0"/>
          </a:p>
          <a:p>
            <a:r>
              <a:rPr lang="en-US" dirty="0"/>
              <a:t>The last point, I believe, is our biggest asset: The rigorous training OTs have in assessing and understanding a client / given client concern. </a:t>
            </a:r>
          </a:p>
          <a:p>
            <a:endParaRPr lang="en-US" dirty="0"/>
          </a:p>
          <a:p>
            <a:r>
              <a:rPr lang="en-US" dirty="0"/>
              <a:t>THIS ALLOWS US TO BETTER UNDERSTAND where our clients are "getting stuck", and help them strategize through.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cog and affect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6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ETC. the list goes on. </a:t>
            </a:r>
          </a:p>
          <a:p>
            <a:r>
              <a:rPr lang="en-US" dirty="0"/>
              <a:t>The most important piece to understand here: Self report questionnaires and observation-based assessments help me understand </a:t>
            </a:r>
          </a:p>
          <a:p>
            <a:pPr marL="228600" indent="-228600">
              <a:buAutoNum type="alphaLcParenR"/>
            </a:pPr>
            <a:r>
              <a:rPr lang="en-US" dirty="0"/>
              <a:t>what the client is experiencing</a:t>
            </a:r>
          </a:p>
          <a:p>
            <a:pPr marL="228600" indent="-228600">
              <a:buAutoNum type="alphaLcParenR"/>
            </a:pPr>
            <a:r>
              <a:rPr lang="en-US" dirty="0"/>
              <a:t>how their daily function has been impacted</a:t>
            </a:r>
          </a:p>
          <a:p>
            <a:pPr marL="228600" indent="-228600">
              <a:buAutoNum type="alphaL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points to note: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Difference with psych: OTs breadth &gt; depth.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Application of findings to daily function – builds into rehab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Strong psychometrics for all (many come from a MH FCE course)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where deficits “take form”. Also, this style of ax helps with…</a:t>
            </a:r>
          </a:p>
          <a:p>
            <a:r>
              <a:rPr lang="en-US" dirty="0"/>
              <a:t>1. Having natural conversation / building rapport </a:t>
            </a:r>
          </a:p>
          <a:p>
            <a:r>
              <a:rPr lang="en-US" dirty="0"/>
              <a:t>2. Build awareness (of deficits, strengths) </a:t>
            </a:r>
          </a:p>
          <a:p>
            <a:endParaRPr lang="en-US" dirty="0"/>
          </a:p>
          <a:p>
            <a:r>
              <a:rPr lang="en-US" dirty="0"/>
              <a:t>Often get them to answer the question: </a:t>
            </a:r>
          </a:p>
          <a:p>
            <a:pPr marL="228600" indent="-228600">
              <a:buAutoNum type="arabicPeriod"/>
            </a:pPr>
            <a:r>
              <a:rPr lang="en-US" dirty="0"/>
              <a:t>What do you want out of this? Re: OT services, RTW, job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(Observations organized by Mental Health Status Exam categories)</a:t>
            </a:r>
          </a:p>
          <a:p>
            <a:pPr lvl="1">
              <a:buFont typeface="+mj-lt"/>
              <a:buAutoNum type="arabicPeriod"/>
            </a:pPr>
            <a:r>
              <a:rPr lang="en-CA" sz="1800" dirty="0">
                <a:effectLst/>
                <a:latin typeface="TimesNewRomanPSMT"/>
              </a:rPr>
              <a:t>Appearance, Attitude, &amp; Activity (Behaviour) </a:t>
            </a:r>
          </a:p>
          <a:p>
            <a:pPr lvl="1">
              <a:buFont typeface="+mj-lt"/>
              <a:buAutoNum type="arabicPeriod"/>
            </a:pPr>
            <a:r>
              <a:rPr lang="en-CA" sz="1800" dirty="0">
                <a:effectLst/>
                <a:latin typeface="TimesNewRomanPSMT"/>
              </a:rPr>
              <a:t>Mood &amp; Affect </a:t>
            </a:r>
          </a:p>
          <a:p>
            <a:pPr lvl="1">
              <a:buFont typeface="+mj-lt"/>
              <a:buAutoNum type="arabicPeriod"/>
            </a:pPr>
            <a:r>
              <a:rPr lang="en-CA" sz="1800" dirty="0">
                <a:effectLst/>
                <a:latin typeface="TimesNewRomanPSMT"/>
              </a:rPr>
              <a:t>Speech &amp; Language </a:t>
            </a:r>
          </a:p>
          <a:p>
            <a:pPr lvl="1">
              <a:buFont typeface="+mj-lt"/>
              <a:buAutoNum type="arabicPeriod"/>
            </a:pPr>
            <a:r>
              <a:rPr lang="en-CA" sz="1800" dirty="0">
                <a:effectLst/>
                <a:latin typeface="TimesNewRomanPSMT"/>
              </a:rPr>
              <a:t>Thought &amp; Perception </a:t>
            </a:r>
          </a:p>
          <a:p>
            <a:pPr lvl="1">
              <a:buFont typeface="+mj-lt"/>
              <a:buAutoNum type="arabicPeriod"/>
            </a:pPr>
            <a:r>
              <a:rPr lang="en-CA" sz="1800" dirty="0">
                <a:effectLst/>
                <a:latin typeface="TimesNewRomanPSMT"/>
              </a:rPr>
              <a:t>Cognition </a:t>
            </a:r>
          </a:p>
          <a:p>
            <a:pPr lvl="1">
              <a:buFont typeface="+mj-lt"/>
              <a:buAutoNum type="arabicPeriod"/>
            </a:pPr>
            <a:r>
              <a:rPr lang="en-CA" sz="1800" dirty="0">
                <a:effectLst/>
                <a:latin typeface="TimesNewRomanPSMT"/>
              </a:rPr>
              <a:t>Insight &amp; Judgement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could spend hours talking about and practicing strategies from every one of these modalities </a:t>
            </a:r>
          </a:p>
          <a:p>
            <a:endParaRPr lang="en-US" dirty="0"/>
          </a:p>
          <a:p>
            <a:r>
              <a:rPr lang="en-US" b="1" dirty="0"/>
              <a:t>DBT</a:t>
            </a:r>
            <a:r>
              <a:rPr lang="en-US" dirty="0"/>
              <a:t>: Talk therapy.  “Dialectical” means</a:t>
            </a:r>
            <a:r>
              <a:rPr lang="en-CA" b="0" i="0" u="none" strike="noStrike" dirty="0">
                <a:solidFill>
                  <a:srgbClr val="343536"/>
                </a:solidFill>
                <a:effectLst/>
                <a:latin typeface="Source Sans Pro" panose="020F0502020204030204" pitchFamily="34" charset="0"/>
              </a:rPr>
              <a:t> combining opposite ideas, specifically, the ideas of “acceptance” and “change”. Intense emotions. </a:t>
            </a:r>
          </a:p>
          <a:p>
            <a:endParaRPr lang="en-US" dirty="0"/>
          </a:p>
          <a:p>
            <a:r>
              <a:rPr lang="en-US" b="1" dirty="0"/>
              <a:t>CBT</a:t>
            </a:r>
            <a:r>
              <a:rPr lang="en-US" dirty="0"/>
              <a:t>: Talk therapy. Using thoughts and behaviours to become better aware of, and ultimately change, problematic thoughts and behaviours. Expectations and patterns. 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MI</a:t>
            </a:r>
            <a:r>
              <a:rPr lang="en-US" dirty="0"/>
              <a:t> – Talk therapy. Goal is to strengthen personal motivation for and commitment to a specific goal by eliciting and exploring the person’s own reasons for change. Dependent upon the stages of change / transtheoretical model – particularly helpful when figuring out how ready a client is to RTW </a:t>
            </a:r>
          </a:p>
          <a:p>
            <a:r>
              <a:rPr lang="en-US" dirty="0"/>
              <a:t>	Precontemplation </a:t>
            </a:r>
          </a:p>
          <a:p>
            <a:r>
              <a:rPr lang="en-US" dirty="0"/>
              <a:t>	Contemplation</a:t>
            </a:r>
          </a:p>
          <a:p>
            <a:r>
              <a:rPr lang="en-US" dirty="0"/>
              <a:t>	Preparation / Determination</a:t>
            </a:r>
          </a:p>
          <a:p>
            <a:r>
              <a:rPr lang="en-US" dirty="0"/>
              <a:t>	Action</a:t>
            </a:r>
          </a:p>
          <a:p>
            <a:r>
              <a:rPr lang="en-US" dirty="0"/>
              <a:t>	Relapse</a:t>
            </a:r>
          </a:p>
          <a:p>
            <a:r>
              <a:rPr lang="en-US" dirty="0"/>
              <a:t>	Maintenance </a:t>
            </a:r>
          </a:p>
          <a:p>
            <a:endParaRPr lang="en-US" b="1" dirty="0"/>
          </a:p>
          <a:p>
            <a:r>
              <a:rPr lang="en-US" b="1" dirty="0"/>
              <a:t>SI </a:t>
            </a:r>
            <a:r>
              <a:rPr lang="en-US" dirty="0"/>
              <a:t>– </a:t>
            </a:r>
            <a:r>
              <a:rPr lang="en-CA" b="0" i="0" u="none" strike="noStrike" dirty="0">
                <a:solidFill>
                  <a:srgbClr val="474747"/>
                </a:solidFill>
                <a:effectLst/>
                <a:latin typeface="PT Sans" panose="020B0503020203020204" pitchFamily="34" charset="77"/>
              </a:rPr>
              <a:t>Miller, Reisman, McIntosh &amp; Simon (2001) refer to sensory modulation as, “the capacity to regulate and organize the degree, intensity and nature of responses to sensory input in a graded and adaptive manner. This allows the individual to achieve and maintain an optimal range of performance and to adapt to challenges in daily life” (p. 57). </a:t>
            </a:r>
            <a:r>
              <a:rPr lang="en-US" dirty="0"/>
              <a:t>“</a:t>
            </a:r>
            <a:r>
              <a:rPr lang="en-CA" b="0" i="0" u="none" strike="noStrike" dirty="0">
                <a:solidFill>
                  <a:srgbClr val="474747"/>
                </a:solidFill>
                <a:effectLst/>
                <a:latin typeface="PT Sans" panose="020B0503020203020204" pitchFamily="34" charset="77"/>
              </a:rPr>
              <a:t>Sensory approaches include the use of sensory-related assessment tools, sensorimotor activities, sensory modalities, environmental modifications, and assistance in learning how to self-regulate through the process of self-organization and positive change.” </a:t>
            </a:r>
            <a:endParaRPr lang="en-US" dirty="0"/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Accommodations, adaptive aids, and strategies </a:t>
            </a:r>
            <a:r>
              <a:rPr lang="en-US" dirty="0"/>
              <a:t>– learning new ways of doing a task, workplace accommodation, ergo. organizational strategies, flexible work hours, pacing/breaks, check ins with supervisor.</a:t>
            </a:r>
          </a:p>
          <a:p>
            <a:endParaRPr lang="en-US" dirty="0"/>
          </a:p>
          <a:p>
            <a:r>
              <a:rPr lang="en-US" b="1" dirty="0"/>
              <a:t>Psychoeducation</a:t>
            </a:r>
            <a:r>
              <a:rPr lang="en-US" dirty="0"/>
              <a:t> – educating on dx, physiology / neurology, impact on function – answers the “why” to promote coping skills practice and adherence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3B7D-8B75-B540-A7F7-96F6FF3639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7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Tuesday, April 11,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1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Tuesday, April 11,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7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1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6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8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8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9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1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Tuesday, April 11,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7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370662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6370662/" TargetMode="External"/><Relationship Id="rId3" Type="http://schemas.openxmlformats.org/officeDocument/2006/relationships/hyperlink" Target="https://www.verywellmind.com/dialectical-behavior-therapy-1067402#citation-9" TargetMode="External"/><Relationship Id="rId7" Type="http://schemas.openxmlformats.org/officeDocument/2006/relationships/hyperlink" Target="https://www.ot-innovations.com/clinical-practice/sensory-modulation/the-sensory-modulation-program-for-adolescents-adults/" TargetMode="External"/><Relationship Id="rId2" Type="http://schemas.openxmlformats.org/officeDocument/2006/relationships/hyperlink" Target="https://www.mayoclinic.org/tests-procedures/cognitive-behavioral-therapy/about/pac-203846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tivationalinterviewing.org/understanding-motivational-interviewing" TargetMode="External"/><Relationship Id="rId5" Type="http://schemas.openxmlformats.org/officeDocument/2006/relationships/hyperlink" Target="https://behavioraltech.org/wp-content/uploads/2018/04/RCT4ModesResearchDatatoDate2016.06.28-new-logo.pdf" TargetMode="External"/><Relationship Id="rId4" Type="http://schemas.openxmlformats.org/officeDocument/2006/relationships/hyperlink" Target="https://dbt.tool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ttheory.com/therapy-model/intentional-relationship-model-irm" TargetMode="External"/><Relationship Id="rId2" Type="http://schemas.openxmlformats.org/officeDocument/2006/relationships/hyperlink" Target="https://caot.ca/site/about/ot?nav=sidebar&amp;banner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sitivepsychology.com/motivational-interviewing/" TargetMode="External"/><Relationship Id="rId4" Type="http://schemas.openxmlformats.org/officeDocument/2006/relationships/hyperlink" Target="https://positivepsychology.com/cbt-cognitive-behavioral-therapy-techniques-worksheet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A4041-F9A2-92F8-7F3F-A2D567671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2515" y="582827"/>
            <a:ext cx="6027804" cy="2967606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Occupational Therapy </a:t>
            </a:r>
            <a:br>
              <a:rPr lang="en-US" sz="4800" b="1" dirty="0"/>
            </a:br>
            <a:r>
              <a:rPr lang="en-US" sz="3200" b="1" dirty="0"/>
              <a:t>and </a:t>
            </a:r>
            <a:br>
              <a:rPr lang="en-US" sz="4800" b="1" dirty="0"/>
            </a:br>
            <a:r>
              <a:rPr lang="en-US" sz="4400" b="1" dirty="0"/>
              <a:t>Mental Health</a:t>
            </a:r>
            <a:r>
              <a:rPr lang="en-US" sz="4800" b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5A680-8584-28C6-740C-590E0FFCA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319" y="3764976"/>
            <a:ext cx="5054196" cy="1068282"/>
          </a:xfrm>
        </p:spPr>
        <p:txBody>
          <a:bodyPr>
            <a:normAutofit/>
          </a:bodyPr>
          <a:lstStyle/>
          <a:p>
            <a:pPr algn="l"/>
            <a:r>
              <a:rPr lang="en-US" sz="2200" i="1" dirty="0">
                <a:latin typeface="+mj-lt"/>
              </a:rPr>
              <a:t>Helping Clients with Mental Health Concerns Return to Work</a:t>
            </a:r>
          </a:p>
        </p:txBody>
      </p:sp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B6FECF35-1366-BC94-127D-67AC65E15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19" r="21681" b="1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A48558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A485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A485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947F59AD-4BF6-941C-CA88-454DCC3E1A0F}"/>
              </a:ext>
            </a:extLst>
          </p:cNvPr>
          <p:cNvSpPr txBox="1">
            <a:spLocks/>
          </p:cNvSpPr>
          <p:nvPr/>
        </p:nvSpPr>
        <p:spPr>
          <a:xfrm>
            <a:off x="5989319" y="5118116"/>
            <a:ext cx="5054196" cy="1068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+mj-lt"/>
              </a:rPr>
              <a:t>Kale Lutomsky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+mj-lt"/>
              </a:rPr>
              <a:t>Subcontracted Occupational Therapist</a:t>
            </a:r>
          </a:p>
        </p:txBody>
      </p:sp>
    </p:spTree>
    <p:extLst>
      <p:ext uri="{BB962C8B-B14F-4D97-AF65-F5344CB8AC3E}">
        <p14:creationId xmlns:p14="http://schemas.microsoft.com/office/powerpoint/2010/main" val="232062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EF65-00FE-870F-9E18-5CD798E2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Affect: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8C20E-FFAC-A1E8-1F79-1AC90739F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Given how diverse the OT role can be, even when considering the role of an OT in one sub-area like </a:t>
            </a:r>
            <a:r>
              <a:rPr lang="en-US" i="1" dirty="0"/>
              <a:t>mental health, </a:t>
            </a:r>
            <a:r>
              <a:rPr lang="en-US" dirty="0"/>
              <a:t>OTs are trained to conduct a variety of mental health interventions, such as:</a:t>
            </a:r>
          </a:p>
          <a:p>
            <a:pPr marL="457200" indent="-457200">
              <a:buAutoNum type="arabicPeriod"/>
            </a:pPr>
            <a:r>
              <a:rPr lang="en-US" b="1" dirty="0"/>
              <a:t>Dialectical Behavioural Therapy (DBT)</a:t>
            </a:r>
          </a:p>
          <a:p>
            <a:pPr marL="457200" indent="-457200">
              <a:buAutoNum type="arabicPeriod"/>
            </a:pPr>
            <a:r>
              <a:rPr lang="en-US" b="1" dirty="0"/>
              <a:t>Cognitive Behavioural Therapy (CBT)</a:t>
            </a:r>
          </a:p>
          <a:p>
            <a:pPr marL="457200" indent="-457200">
              <a:buAutoNum type="arabicPeriod"/>
            </a:pPr>
            <a:r>
              <a:rPr lang="en-US" b="1" dirty="0"/>
              <a:t>Motivational Interviewing (MI) </a:t>
            </a:r>
          </a:p>
          <a:p>
            <a:pPr marL="457200" indent="-457200">
              <a:buAutoNum type="arabicPeriod"/>
            </a:pPr>
            <a:r>
              <a:rPr lang="en-US" b="1" dirty="0"/>
              <a:t>*Sensory based strategies and rehab</a:t>
            </a:r>
          </a:p>
          <a:p>
            <a:pPr marL="457200" indent="-457200">
              <a:buAutoNum type="arabicPeriod"/>
            </a:pPr>
            <a:r>
              <a:rPr lang="en-US" b="1" dirty="0"/>
              <a:t>Accommodations, adaptive aids, and strategies </a:t>
            </a:r>
          </a:p>
          <a:p>
            <a:pPr marL="457200" indent="-457200">
              <a:buAutoNum type="arabicPeriod"/>
            </a:pPr>
            <a:r>
              <a:rPr lang="en-US" b="1" dirty="0"/>
              <a:t>Psychoeducation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EF65-00FE-870F-9E18-5CD798E2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Affect: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8C20E-FFAC-A1E8-1F79-1AC90739F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6" y="1825625"/>
            <a:ext cx="5387508" cy="420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you’re interested in learning more about </a:t>
            </a:r>
            <a:r>
              <a:rPr lang="en-US" b="1" dirty="0"/>
              <a:t>Sensory Processing and mental health</a:t>
            </a:r>
            <a:r>
              <a:rPr lang="en-US" dirty="0"/>
              <a:t>, take a look at this paper: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3"/>
              </a:rPr>
              <a:t>https://www.ncbi.nlm.nih.gov/pmc/articles/PMC6370662/</a:t>
            </a:r>
            <a:r>
              <a:rPr lang="en-US" b="1" dirty="0"/>
              <a:t>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EFFD16B-56D3-E90B-0716-EC7359040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1" y="1825625"/>
            <a:ext cx="3962399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6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EF65-00FE-870F-9E18-5CD798E2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Affect: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8C20E-FFAC-A1E8-1F79-1AC90739F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79" y="1960830"/>
            <a:ext cx="11551242" cy="420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A5B827"/>
                </a:solidFill>
              </a:rPr>
              <a:t>1. </a:t>
            </a:r>
            <a:r>
              <a:rPr lang="en-US" b="1" dirty="0"/>
              <a:t>Dialectical Behavioural Therapy (DBT): </a:t>
            </a:r>
          </a:p>
          <a:p>
            <a:pPr lvl="1"/>
            <a:r>
              <a:rPr lang="en-US" b="1" dirty="0"/>
              <a:t>Goals of this approach: </a:t>
            </a:r>
            <a:r>
              <a:rPr lang="en-US" dirty="0"/>
              <a:t>Teach people how to live in the moment, develop healthy ways to cope with stress, regulate their emotions, and improve their relationships with others.</a:t>
            </a:r>
          </a:p>
          <a:p>
            <a:pPr lvl="1"/>
            <a:r>
              <a:rPr lang="en-US" b="1" u="sng" dirty="0"/>
              <a:t>Strategies</a:t>
            </a:r>
            <a:r>
              <a:rPr lang="en-US" b="1" dirty="0"/>
              <a:t>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Mindfulness – nonreactive, nonjudgmental awareness of brain and body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Distress Tolerance – radical acceptance, distracting using activities and memories, change body chemistry (movement, temperature, breathing)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Interpersonal Skills Training – assertiveness training, boundary setting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Emotion Regulation – STOP, Opposite Action, ABC, positive self talk 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7639D9EC-AE6F-458C-A694-1F8E2A088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734" y="92338"/>
            <a:ext cx="2040467" cy="20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EF65-00FE-870F-9E18-5CD798E2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Affect: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8C20E-FFAC-A1E8-1F79-1AC90739F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79" y="1690688"/>
            <a:ext cx="11551242" cy="420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A5B827"/>
                </a:solidFill>
              </a:rPr>
              <a:t>2. </a:t>
            </a:r>
            <a:r>
              <a:rPr lang="en-US" b="1" dirty="0"/>
              <a:t>Cognitive Behavioural Therapy (CBT)</a:t>
            </a:r>
          </a:p>
          <a:p>
            <a:pPr lvl="1"/>
            <a:r>
              <a:rPr lang="en-US" b="1" dirty="0"/>
              <a:t>Goal of this approach: </a:t>
            </a:r>
            <a:r>
              <a:rPr lang="en-US" dirty="0"/>
              <a:t>Become aware of inaccurate or negative thinking so you can view challenging situations more clearly and respond to them in a more effective way.</a:t>
            </a:r>
          </a:p>
          <a:p>
            <a:pPr lvl="1"/>
            <a:r>
              <a:rPr lang="en-US" b="1" u="sng" dirty="0"/>
              <a:t>Strategies</a:t>
            </a:r>
            <a:r>
              <a:rPr lang="en-US" b="1" dirty="0"/>
              <a:t>: </a:t>
            </a:r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Cognitive restructuring / reframing</a:t>
            </a:r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Guided discovery</a:t>
            </a:r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Exposure therapy / successive approximation</a:t>
            </a:r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Behavioural activation / ADL/IADL activation</a:t>
            </a:r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Role playing</a:t>
            </a:r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Progressive Muscle Relaxation (PMR) 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267C2A57-D895-F4FF-CD3C-7CEAA26DD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94" y="44970"/>
            <a:ext cx="2158127" cy="21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EF65-00FE-870F-9E18-5CD798E2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Affect: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8C20E-FFAC-A1E8-1F79-1AC90739F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79" y="1690688"/>
            <a:ext cx="11551242" cy="420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A5B827"/>
                </a:solidFill>
              </a:rPr>
              <a:t>3. </a:t>
            </a:r>
            <a:r>
              <a:rPr lang="en-US" b="1" dirty="0"/>
              <a:t>Motivational Interviewing (MI) </a:t>
            </a:r>
          </a:p>
          <a:p>
            <a:pPr lvl="1"/>
            <a:r>
              <a:rPr lang="en-US" b="1" dirty="0"/>
              <a:t>Goal of this approach: </a:t>
            </a:r>
            <a:r>
              <a:rPr lang="en-US" dirty="0"/>
              <a:t>Evoke client’s own motivation for change, in order to help them change something, e.g. substance use, negative thinking, does not want to RTW, ADL/IADL neglect, etc. </a:t>
            </a:r>
          </a:p>
          <a:p>
            <a:pPr lvl="1"/>
            <a:r>
              <a:rPr lang="en-US" b="1" u="sng" dirty="0"/>
              <a:t>Strategies</a:t>
            </a:r>
            <a:r>
              <a:rPr lang="en-US" b="1" dirty="0"/>
              <a:t>: </a:t>
            </a:r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Engage / build rapport and trust </a:t>
            </a:r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Look for and explore “change talk”</a:t>
            </a:r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Scale of “importance and confidence” </a:t>
            </a:r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Cost-benefit analysis </a:t>
            </a:r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Action planning and addressing barriers</a:t>
            </a:r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endParaRPr lang="en-US" sz="2000" dirty="0"/>
          </a:p>
          <a:p>
            <a:pPr lvl="1"/>
            <a:endParaRPr lang="en-US" b="1" dirty="0"/>
          </a:p>
          <a:p>
            <a:pPr marL="914400" lvl="2" indent="0">
              <a:buNone/>
            </a:pPr>
            <a:endParaRPr lang="en-US" b="1" dirty="0"/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endParaRPr lang="en-US" sz="2000" dirty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78B13AB3-B151-502B-1FEC-5DF84B966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501" y="13652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5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EF65-00FE-870F-9E18-5CD798E2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Affect: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8C20E-FFAC-A1E8-1F79-1AC90739F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275" y="1555777"/>
            <a:ext cx="9093445" cy="535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Transtheoretical Model / “Stages of Change” Model </a:t>
            </a:r>
          </a:p>
          <a:p>
            <a:pPr marL="457200" lvl="1" indent="0">
              <a:buNone/>
            </a:pPr>
            <a:endParaRPr lang="en-US" b="1" dirty="0"/>
          </a:p>
          <a:p>
            <a:pPr marL="1371600" lvl="2" indent="-457200">
              <a:buFont typeface="Wingdings 2" panose="05020102010507070707" pitchFamily="18" charset="2"/>
              <a:buAutoNum type="arabicPeriod"/>
            </a:pPr>
            <a:endParaRPr lang="en-US" sz="20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1426D9C-F5B0-16FD-3F74-FEBDCE5BC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134" y="2214263"/>
            <a:ext cx="6149725" cy="4278612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E0E07275-F935-359A-CD95-C944BBB19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621" y="19532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77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0829-B6D4-7D46-0488-DE5FC3DB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D0ADF-ABBF-B18A-D861-CD2C1BC85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45 year old female client diagnosed with anxiety and major depressive disorder (MDD), experienced the following difficulties at work:</a:t>
            </a:r>
          </a:p>
          <a:p>
            <a:pPr marL="0" indent="0" algn="ctr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Difficulty concentrating on work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Forgetting deadlines, work procedures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Difficulty completing admin, e.g. emailing staff, calling customers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Episodic mood disturbances: Crying or becoming anxious / panicking episodically throughout workday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General neglect of ADLs and substantial neglect of IADLs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53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0829-B6D4-7D46-0488-DE5FC3DB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D0ADF-ABBF-B18A-D861-CD2C1BC85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Assess</a:t>
            </a:r>
            <a:r>
              <a:rPr lang="en-US" b="1" dirty="0"/>
              <a:t>:</a:t>
            </a:r>
            <a:r>
              <a:rPr lang="en-US" dirty="0"/>
              <a:t> (Conduct intake assessment and assess…)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Depressive symptoms, anxiety symptoms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Daily function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Workplace function (if at work)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Job duties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Current coping skills and supports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Work readiness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(Possibly cognition </a:t>
            </a:r>
            <a:r>
              <a:rPr lang="en-US" i="1" dirty="0"/>
              <a:t>– I find it’s better to ax this functionally at first)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5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0829-B6D4-7D46-0488-DE5FC3DB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D0ADF-ABBF-B18A-D861-CD2C1BC85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Findings</a:t>
            </a:r>
            <a:r>
              <a:rPr lang="en-US" b="1" dirty="0"/>
              <a:t>: </a:t>
            </a:r>
            <a:r>
              <a:rPr lang="en-US" dirty="0"/>
              <a:t>(Our assessment revealed…)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“Severe” daily experience of depressive symptoms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“Moderate” daily experience of anxiety symptoms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Disengagement and isolation from social activities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Becomes dysregulated/triggered around mother and brother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“Min-Moderate” work readiness (“Contemplation” stage)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Some coping skills knowledge – some reflective practice and knowledge of CBT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Toxic work environment </a:t>
            </a:r>
          </a:p>
          <a:p>
            <a:pPr marL="0" indent="0">
              <a:buNone/>
            </a:pPr>
            <a:r>
              <a:rPr lang="en-US" b="1" u="sng" dirty="0"/>
              <a:t>Plan</a:t>
            </a:r>
            <a:r>
              <a:rPr lang="en-US" b="1" dirty="0"/>
              <a:t>: </a:t>
            </a:r>
            <a:r>
              <a:rPr lang="en-US" dirty="0"/>
              <a:t>Possible interventions?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62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0829-B6D4-7D46-0488-DE5FC3DB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D0ADF-ABBF-B18A-D861-CD2C1BC8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697567"/>
            <a:ext cx="10543031" cy="47953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Plan</a:t>
            </a:r>
            <a:r>
              <a:rPr lang="en-US" b="1" dirty="0"/>
              <a:t>: </a:t>
            </a:r>
            <a:r>
              <a:rPr lang="en-US" dirty="0"/>
              <a:t>Possible interventions: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Routine ADL and IADL engagement – </a:t>
            </a:r>
            <a:r>
              <a:rPr lang="en-US" dirty="0" err="1">
                <a:highlight>
                  <a:srgbClr val="FFFF00"/>
                </a:highlight>
              </a:rPr>
              <a:t>behavioural</a:t>
            </a:r>
            <a:r>
              <a:rPr lang="en-US" dirty="0">
                <a:highlight>
                  <a:srgbClr val="FFFF00"/>
                </a:highlight>
              </a:rPr>
              <a:t> activation </a:t>
            </a:r>
            <a:r>
              <a:rPr lang="en-US" dirty="0"/>
              <a:t>with</a:t>
            </a:r>
            <a:r>
              <a:rPr lang="en-US" dirty="0">
                <a:highlight>
                  <a:srgbClr val="FFFF00"/>
                </a:highlight>
              </a:rPr>
              <a:t> SMART goal </a:t>
            </a:r>
            <a:r>
              <a:rPr lang="en-US" dirty="0"/>
              <a:t>setting. Likely some MI as well.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M</a:t>
            </a:r>
            <a:r>
              <a:rPr lang="en-US" dirty="0"/>
              <a:t>I re: work readiness – progress client from “Contemplation” or “Preparation” stage to “Action” phase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Learning additional</a:t>
            </a:r>
            <a:r>
              <a:rPr lang="en-US" dirty="0">
                <a:highlight>
                  <a:srgbClr val="FFFF00"/>
                </a:highlight>
              </a:rPr>
              <a:t> coping skills</a:t>
            </a:r>
            <a:r>
              <a:rPr lang="en-US" dirty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/>
              <a:t>Self-reflection / awareness practices (possible building off CBT knowledge) – </a:t>
            </a:r>
            <a:r>
              <a:rPr lang="en-US" sz="1900" dirty="0">
                <a:highlight>
                  <a:srgbClr val="FFFF00"/>
                </a:highlight>
              </a:rPr>
              <a:t>CBT </a:t>
            </a:r>
            <a:r>
              <a:rPr lang="en-US" sz="1900" dirty="0"/>
              <a:t>informed, thought analysis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/>
              <a:t>Self regulation skills – </a:t>
            </a:r>
            <a:r>
              <a:rPr lang="en-US" sz="1900" dirty="0">
                <a:highlight>
                  <a:srgbClr val="FFFF00"/>
                </a:highlight>
              </a:rPr>
              <a:t>DBT</a:t>
            </a:r>
            <a:r>
              <a:rPr lang="en-US" sz="1900" dirty="0"/>
              <a:t> informed, mindfulness and body awareness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/>
              <a:t>Pair mindfulness with CBT progress muscle relaxation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Boundary setting </a:t>
            </a:r>
            <a:r>
              <a:rPr lang="en-US" dirty="0"/>
              <a:t>and </a:t>
            </a:r>
            <a:r>
              <a:rPr lang="en-US" dirty="0">
                <a:highlight>
                  <a:srgbClr val="FFFF00"/>
                </a:highlight>
              </a:rPr>
              <a:t>assertiveness</a:t>
            </a:r>
            <a:r>
              <a:rPr lang="en-US" dirty="0"/>
              <a:t> training for family members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Liaise with CM, and possibly, HR. Also: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/>
              <a:t>Possible interpersonal skills training and/or perspective taking exercises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/>
              <a:t>Possible realty orienting / expectations management, radical acceptance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2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80BD-D934-E6B0-A7FA-76240942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A4E42-F57A-E5F8-4DDD-5943C9ABB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Today, we will cover: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OT?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role the OT has in supporting their client’s mental health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Common assessments used by mental health 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Common interventions used by mental health 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Application of assessment and intervention techniques to a clinical example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02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0829-B6D4-7D46-0488-DE5FC3DB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Above all else…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D0ADF-ABBF-B18A-D861-CD2C1BC8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84" y="2731029"/>
            <a:ext cx="10543031" cy="1744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All theories / modalities aside, my experiences </a:t>
            </a:r>
            <a:r>
              <a:rPr lang="en-US" b="1" u="sng" dirty="0"/>
              <a:t>and</a:t>
            </a:r>
            <a:r>
              <a:rPr lang="en-US" dirty="0"/>
              <a:t> book-learning has taught me that simply taking the time to establish a trusting, supportive relationship with the client is massively therapeutic in itself.  </a:t>
            </a:r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9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57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D0ADF-ABBF-B18A-D861-CD2C1BC8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84" y="1473200"/>
            <a:ext cx="10543031" cy="391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Many times getting “</a:t>
            </a:r>
            <a:r>
              <a:rPr lang="en-US" b="1" dirty="0"/>
              <a:t>buy-in” </a:t>
            </a:r>
            <a:r>
              <a:rPr lang="en-US" dirty="0"/>
              <a:t>is half the battle!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This is why it’s so important to take the time to understand the client and answer the many “whys” they might have.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If we don’t know why we’re feeling the way we are and why doing something will help help us, </a:t>
            </a:r>
            <a:r>
              <a:rPr lang="en-US" b="1" dirty="0"/>
              <a:t>we simply will not do it.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1515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80BD-D934-E6B0-A7FA-76240942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want you to 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A4E42-F57A-E5F8-4DDD-5943C9ABB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OTs use meaningful activities (“occupations”) to </a:t>
            </a:r>
            <a:r>
              <a:rPr lang="en-US" i="1" dirty="0"/>
              <a:t>assess</a:t>
            </a:r>
            <a:r>
              <a:rPr lang="en-US" dirty="0"/>
              <a:t> AND </a:t>
            </a:r>
            <a:r>
              <a:rPr lang="en-US" i="1" dirty="0"/>
              <a:t>rehabilitate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OTs have extensive training in </a:t>
            </a:r>
            <a:r>
              <a:rPr lang="en-US" i="1" dirty="0"/>
              <a:t>understanding</a:t>
            </a:r>
            <a:r>
              <a:rPr lang="en-US" dirty="0"/>
              <a:t> and </a:t>
            </a:r>
            <a:r>
              <a:rPr lang="en-US" i="1" dirty="0"/>
              <a:t>assessing</a:t>
            </a:r>
            <a:r>
              <a:rPr lang="en-US" dirty="0"/>
              <a:t> various factors which could be impacting a client’s function – mental, physical, cognitive, social factors, etc.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Mental health OTs can use evidence-based treatment modalities such as CBT, DBT, and MI to help our clients regain their independence.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80BD-D934-E6B0-A7FA-76240942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– revisited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A4E42-F57A-E5F8-4DDD-5943C9ABB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Today, we’ve covered: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OT?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role the OT has in supporting their client’s mental health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Common assessments used by mental health 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Common interventions used by mental health 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Application of assessment and intervention techniques to a clinical example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58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D8A0-9B75-348A-9CD6-6ECC4447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/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138C1-4B91-EA78-B95D-600CFA7D5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Description of CBT: </a:t>
            </a:r>
            <a:r>
              <a:rPr lang="en-US" dirty="0">
                <a:hlinkClick r:id="rId2"/>
              </a:rPr>
              <a:t>https://www.mayoclinic.org/tests-procedures/cognitive-behavioral-therapy/about/pac-20384610</a:t>
            </a:r>
            <a:endParaRPr lang="en-US" dirty="0"/>
          </a:p>
          <a:p>
            <a:r>
              <a:rPr lang="en-US" dirty="0"/>
              <a:t>Description of DBT: </a:t>
            </a:r>
            <a:r>
              <a:rPr lang="en-US" dirty="0">
                <a:hlinkClick r:id="rId3"/>
              </a:rPr>
              <a:t>https://www.verywellmind.com/dialectical-behavior-therapy-1067402#citation-9</a:t>
            </a:r>
            <a:r>
              <a:rPr lang="en-US" dirty="0"/>
              <a:t> </a:t>
            </a:r>
          </a:p>
          <a:p>
            <a:r>
              <a:rPr lang="en-US" dirty="0"/>
              <a:t>DBT tools: </a:t>
            </a:r>
            <a:r>
              <a:rPr lang="en-US" dirty="0">
                <a:hlinkClick r:id="rId4"/>
              </a:rPr>
              <a:t>https://dbt.tools</a:t>
            </a:r>
            <a:r>
              <a:rPr lang="en-US" dirty="0"/>
              <a:t> </a:t>
            </a:r>
          </a:p>
          <a:p>
            <a:r>
              <a:rPr lang="en-US" dirty="0"/>
              <a:t>DBT Peer-Reviewed &amp; Published Randomized Controlled/Comparative Trials: </a:t>
            </a:r>
            <a:r>
              <a:rPr lang="en-US" dirty="0">
                <a:hlinkClick r:id="rId5"/>
              </a:rPr>
              <a:t>https://behavioraltech.org/wp-content/uploads/2018/04/RCT4ModesResearchDatatoDate2016.06.28-new-logo.pdf</a:t>
            </a:r>
            <a:r>
              <a:rPr lang="en-US" dirty="0"/>
              <a:t> </a:t>
            </a:r>
          </a:p>
          <a:p>
            <a:r>
              <a:rPr lang="en-US" dirty="0"/>
              <a:t>Description of MI: </a:t>
            </a:r>
            <a:r>
              <a:rPr lang="en-US" dirty="0">
                <a:hlinkClick r:id="rId6"/>
              </a:rPr>
              <a:t>https://motivationalinterviewing.org/understanding-motivational-interviewing</a:t>
            </a:r>
            <a:r>
              <a:rPr lang="en-US" dirty="0"/>
              <a:t> </a:t>
            </a:r>
          </a:p>
          <a:p>
            <a:r>
              <a:rPr lang="en-US" dirty="0"/>
              <a:t>Description of sensory modulation: </a:t>
            </a:r>
            <a:r>
              <a:rPr lang="en-US" dirty="0">
                <a:hlinkClick r:id="rId7"/>
              </a:rPr>
              <a:t>https://www.ot-innovations.com/clinical-practice/sensory-modulation/the-sensory-modulation-program-for-adolescents-adults/</a:t>
            </a:r>
            <a:r>
              <a:rPr lang="en-US" dirty="0"/>
              <a:t> </a:t>
            </a:r>
          </a:p>
          <a:p>
            <a:r>
              <a:rPr lang="en-US" dirty="0"/>
              <a:t>SI/SP, neurophysiology, and mental health: </a:t>
            </a:r>
            <a:r>
              <a:rPr lang="en-US" dirty="0">
                <a:hlinkClick r:id="rId8"/>
              </a:rPr>
              <a:t>https://www.ncbi.nlm.nih.gov/pmc/articles/PMC6370662/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49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D8A0-9B75-348A-9CD6-6ECC4447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/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138C1-4B91-EA78-B95D-600CFA7D5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CAOT: “What is OT?”: </a:t>
            </a:r>
            <a:r>
              <a:rPr lang="en-US" dirty="0">
                <a:hlinkClick r:id="rId2"/>
              </a:rPr>
              <a:t>https://caot.ca/site/about/ot?nav=sidebar&amp;banner=1</a:t>
            </a:r>
            <a:r>
              <a:rPr lang="en-US" dirty="0"/>
              <a:t> </a:t>
            </a:r>
          </a:p>
          <a:p>
            <a:r>
              <a:rPr lang="en-US" dirty="0"/>
              <a:t>“The Intentional Relationship”: Taylor, R. R. (2008). The intentional relationship: Outpatient therapy and use of self. FA Davis. </a:t>
            </a:r>
            <a:r>
              <a:rPr lang="en-US" dirty="0">
                <a:hlinkClick r:id="rId3"/>
              </a:rPr>
              <a:t>https://ottheory.com/therapy-model/intentional-relationship-model-irm</a:t>
            </a:r>
            <a:endParaRPr lang="en-US" dirty="0"/>
          </a:p>
          <a:p>
            <a:r>
              <a:rPr lang="en-US" dirty="0"/>
              <a:t>CBT Techniques: 25 Cognitive Behavioral Therapy Worksheets: </a:t>
            </a:r>
            <a:r>
              <a:rPr lang="en-US" dirty="0">
                <a:hlinkClick r:id="rId4"/>
              </a:rPr>
              <a:t>https://positivepsychology.com/cbt-cognitive-behavioral-therapy-techniques-worksheets/</a:t>
            </a:r>
            <a:endParaRPr lang="en-US" dirty="0"/>
          </a:p>
          <a:p>
            <a:r>
              <a:rPr lang="en-US" dirty="0"/>
              <a:t>17 Motivational Interviewing Questions and Skills: </a:t>
            </a:r>
            <a:r>
              <a:rPr lang="en-US" dirty="0">
                <a:hlinkClick r:id="rId5"/>
              </a:rPr>
              <a:t>https://positivepsychology.com/motivational-interviewing/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2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A82C-F912-4D51-52AB-299D36A8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even is “Occupational Therapy?”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B46D5-0FDF-05DD-C4AB-97CF8290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690689"/>
            <a:ext cx="5423769" cy="43413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Canadian Association of Occupational Therapists (2022): </a:t>
            </a:r>
          </a:p>
          <a:p>
            <a:pPr marL="0" indent="0">
              <a:buNone/>
            </a:pPr>
            <a:r>
              <a:rPr lang="en-US" dirty="0"/>
              <a:t>Occupational Therapy is a type of health care that helps to </a:t>
            </a:r>
            <a:r>
              <a:rPr lang="en-US" b="1" dirty="0"/>
              <a:t>solve the problems that interfere with a person’s ability to do the things that are important to them</a:t>
            </a:r>
            <a:r>
              <a:rPr lang="en-US" dirty="0"/>
              <a:t> – everyday things like: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b="1" dirty="0"/>
              <a:t>Self-care</a:t>
            </a:r>
            <a:r>
              <a:rPr lang="en-US" dirty="0"/>
              <a:t> - getting dressed, eating, moving around the house,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b="1" dirty="0"/>
              <a:t>Being productive </a:t>
            </a:r>
            <a:r>
              <a:rPr lang="en-US" dirty="0"/>
              <a:t>- going to work or school, participating in the community, and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b="1" dirty="0"/>
              <a:t>Leisure activities </a:t>
            </a:r>
            <a:r>
              <a:rPr lang="en-US" dirty="0"/>
              <a:t>- sports, gardening, social activities. 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09B8CE-E3F7-6031-CA56-7D6840995B0D}"/>
              </a:ext>
            </a:extLst>
          </p:cNvPr>
          <p:cNvSpPr txBox="1">
            <a:spLocks/>
          </p:cNvSpPr>
          <p:nvPr/>
        </p:nvSpPr>
        <p:spPr>
          <a:xfrm>
            <a:off x="5844395" y="1813099"/>
            <a:ext cx="5980175" cy="4206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79F08C-5B11-0DDB-E483-4CD259AA92B7}"/>
              </a:ext>
            </a:extLst>
          </p:cNvPr>
          <p:cNvSpPr txBox="1">
            <a:spLocks/>
          </p:cNvSpPr>
          <p:nvPr/>
        </p:nvSpPr>
        <p:spPr>
          <a:xfrm>
            <a:off x="5844394" y="2641263"/>
            <a:ext cx="907133" cy="157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9600" dirty="0"/>
              <a:t>=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86E03E-C275-84FA-6A15-0B4768BBA53B}"/>
              </a:ext>
            </a:extLst>
          </p:cNvPr>
          <p:cNvSpPr txBox="1">
            <a:spLocks/>
          </p:cNvSpPr>
          <p:nvPr/>
        </p:nvSpPr>
        <p:spPr>
          <a:xfrm>
            <a:off x="7256202" y="2365690"/>
            <a:ext cx="4063693" cy="259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5400" dirty="0"/>
              <a:t>I have a lot to think about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92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3868-60BE-A8ED-0706-A10FD1D8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even is “Occupational Therapy?”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A595-7FBD-4F52-D1B7-BC3E52740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It’s more helpful to ask: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800" dirty="0"/>
              <a:t>What does an OT in </a:t>
            </a:r>
            <a:r>
              <a:rPr lang="en-US" sz="2800" i="1" dirty="0"/>
              <a:t>mental health </a:t>
            </a:r>
            <a:r>
              <a:rPr lang="en-US" sz="2800" dirty="0"/>
              <a:t>do?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What does an OT in </a:t>
            </a:r>
            <a:r>
              <a:rPr lang="en-US" sz="2800" i="1" dirty="0"/>
              <a:t>the school system </a:t>
            </a:r>
            <a:r>
              <a:rPr lang="en-US" sz="2800" dirty="0"/>
              <a:t>do?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What does an OT in </a:t>
            </a:r>
            <a:r>
              <a:rPr lang="en-US" sz="2800" i="1" dirty="0"/>
              <a:t>the hospital </a:t>
            </a:r>
            <a:r>
              <a:rPr lang="en-US" sz="2800" dirty="0"/>
              <a:t>do?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8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626D-681A-5B83-4A37-BFD25BD1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even is “Occupational Therapy?”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2BF87-1752-8D90-9A9E-92B5CFF14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dirty="0">
                <a:highlight>
                  <a:srgbClr val="FFFF00"/>
                </a:highlight>
              </a:rPr>
              <a:t>For OTs, the goal is always to assist the client </a:t>
            </a:r>
            <a:r>
              <a:rPr lang="en-US" sz="3000" b="1" dirty="0">
                <a:highlight>
                  <a:srgbClr val="FFFF00"/>
                </a:highlight>
              </a:rPr>
              <a:t>return to some level of independent function, </a:t>
            </a:r>
          </a:p>
          <a:p>
            <a:pPr marL="0" indent="0" algn="ctr">
              <a:buNone/>
            </a:pPr>
            <a:r>
              <a:rPr lang="en-US" dirty="0"/>
              <a:t>i.e. increase the client’s ability to complete </a:t>
            </a:r>
            <a:r>
              <a:rPr lang="en-US" b="1" dirty="0"/>
              <a:t>self-care, productivity, </a:t>
            </a:r>
            <a:r>
              <a:rPr lang="en-US" dirty="0"/>
              <a:t>and</a:t>
            </a:r>
            <a:r>
              <a:rPr lang="en-US" b="1" dirty="0"/>
              <a:t> leisure tasks…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we do this depends on: </a:t>
            </a:r>
          </a:p>
          <a:p>
            <a:r>
              <a:rPr lang="en-US" dirty="0"/>
              <a:t>A) the setting</a:t>
            </a:r>
          </a:p>
          <a:p>
            <a:r>
              <a:rPr lang="en-US" dirty="0"/>
              <a:t>B) the client’s concerns </a:t>
            </a:r>
          </a:p>
          <a:p>
            <a:r>
              <a:rPr lang="en-US" dirty="0"/>
              <a:t>C) the OT’s extra training / previous experience</a:t>
            </a:r>
          </a:p>
        </p:txBody>
      </p:sp>
    </p:spTree>
    <p:extLst>
      <p:ext uri="{BB962C8B-B14F-4D97-AF65-F5344CB8AC3E}">
        <p14:creationId xmlns:p14="http://schemas.microsoft.com/office/powerpoint/2010/main" val="57371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2A1FE-F2F2-96B0-3DA3-799B51EE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we’re good at…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4361D-56CE-7553-294C-01C6B1430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effectLst/>
                <a:latin typeface="Helvetica Neue" panose="02000503000000020004" pitchFamily="2" charset="0"/>
              </a:rPr>
              <a:t>Our schooling and practicums give us: </a:t>
            </a:r>
          </a:p>
          <a:p>
            <a:pPr>
              <a:buFont typeface="+mj-lt"/>
              <a:buAutoNum type="arabicPeriod"/>
            </a:pPr>
            <a:r>
              <a:rPr lang="en-CA" dirty="0">
                <a:effectLst/>
                <a:latin typeface="Helvetica Neue" panose="02000503000000020004" pitchFamily="2" charset="0"/>
              </a:rPr>
              <a:t>Background in anatomy, physiology, psychology / mental health, and statistics / research </a:t>
            </a:r>
          </a:p>
          <a:p>
            <a:pPr>
              <a:buFont typeface="+mj-lt"/>
              <a:buAutoNum type="arabicPeriod"/>
            </a:pPr>
            <a:r>
              <a:rPr lang="en-CA" dirty="0">
                <a:effectLst/>
                <a:latin typeface="Helvetica Neue" panose="02000503000000020004" pitchFamily="2" charset="0"/>
              </a:rPr>
              <a:t>Background in mental and physical health counselling and rehab </a:t>
            </a:r>
          </a:p>
          <a:p>
            <a:pPr>
              <a:buFont typeface="+mj-lt"/>
              <a:buAutoNum type="arabicPeriod"/>
            </a:pPr>
            <a:r>
              <a:rPr lang="en-CA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Extensive experience </a:t>
            </a:r>
            <a:r>
              <a:rPr lang="en-CA" b="1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breaking-down tasks </a:t>
            </a:r>
            <a:r>
              <a:rPr lang="en-CA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(or as we call them “occupations”) to better understand the</a:t>
            </a:r>
            <a:r>
              <a:rPr lang="en-CA" dirty="0">
                <a:effectLst/>
                <a:latin typeface="Helvetica Neue" panose="02000503000000020004" pitchFamily="2" charset="0"/>
              </a:rPr>
              <a:t> </a:t>
            </a:r>
            <a:r>
              <a:rPr lang="en-CA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sensation</a:t>
            </a:r>
            <a:r>
              <a:rPr lang="en-CA" b="1" dirty="0">
                <a:effectLst/>
                <a:latin typeface="Helvetica Neue" panose="02000503000000020004" pitchFamily="2" charset="0"/>
              </a:rPr>
              <a:t>, </a:t>
            </a:r>
            <a:r>
              <a:rPr lang="en-CA" b="1" dirty="0">
                <a:solidFill>
                  <a:srgbClr val="FFB900"/>
                </a:solidFill>
                <a:effectLst/>
                <a:latin typeface="Helvetica Neue" panose="02000503000000020004" pitchFamily="2" charset="0"/>
              </a:rPr>
              <a:t>cognitive</a:t>
            </a:r>
            <a:r>
              <a:rPr lang="en-CA" b="1" dirty="0">
                <a:effectLst/>
                <a:latin typeface="Helvetica Neue" panose="02000503000000020004" pitchFamily="2" charset="0"/>
              </a:rPr>
              <a:t>, </a:t>
            </a:r>
            <a:r>
              <a:rPr lang="en-CA" b="1" dirty="0">
                <a:solidFill>
                  <a:srgbClr val="5FC8D7"/>
                </a:solidFill>
                <a:effectLst/>
                <a:latin typeface="Helvetica Neue" panose="02000503000000020004" pitchFamily="2" charset="0"/>
              </a:rPr>
              <a:t>perceptual</a:t>
            </a:r>
            <a:r>
              <a:rPr lang="en-CA" b="1" dirty="0">
                <a:effectLst/>
                <a:latin typeface="Helvetica Neue" panose="02000503000000020004" pitchFamily="2" charset="0"/>
              </a:rPr>
              <a:t>, </a:t>
            </a:r>
            <a:r>
              <a:rPr lang="en-CA" b="1" dirty="0">
                <a:solidFill>
                  <a:srgbClr val="9B9EC5"/>
                </a:solidFill>
                <a:effectLst/>
                <a:latin typeface="Helvetica Neue" panose="02000503000000020004" pitchFamily="2" charset="0"/>
              </a:rPr>
              <a:t>affective</a:t>
            </a:r>
            <a:r>
              <a:rPr lang="en-CA" b="1" dirty="0">
                <a:effectLst/>
                <a:latin typeface="Helvetica Neue" panose="02000503000000020004" pitchFamily="2" charset="0"/>
              </a:rPr>
              <a:t>, </a:t>
            </a:r>
            <a:r>
              <a:rPr lang="en-CA" dirty="0">
                <a:effectLst/>
                <a:latin typeface="Helvetica Neue" panose="02000503000000020004" pitchFamily="2" charset="0"/>
              </a:rPr>
              <a:t>and </a:t>
            </a:r>
            <a:r>
              <a:rPr lang="en-CA" b="1" dirty="0">
                <a:solidFill>
                  <a:srgbClr val="00AD53"/>
                </a:solidFill>
                <a:effectLst/>
                <a:latin typeface="Helvetica Neue" panose="02000503000000020004" pitchFamily="2" charset="0"/>
              </a:rPr>
              <a:t>motor</a:t>
            </a:r>
            <a:r>
              <a:rPr lang="en-CA" dirty="0">
                <a:effectLst/>
                <a:latin typeface="Helvetica Neue" panose="02000503000000020004" pitchFamily="2" charset="0"/>
              </a:rPr>
              <a:t> performance components of any given task. </a:t>
            </a:r>
            <a:r>
              <a:rPr lang="en-CA" dirty="0">
                <a:highlight>
                  <a:srgbClr val="FFFF00"/>
                </a:highlight>
                <a:latin typeface="Helvetica Neue" panose="02000503000000020004" pitchFamily="2" charset="0"/>
              </a:rPr>
              <a:t>(We then use these “tasks” or “occupations” as a way to </a:t>
            </a:r>
            <a:r>
              <a:rPr lang="en-CA" b="1" dirty="0">
                <a:highlight>
                  <a:srgbClr val="FFFF00"/>
                </a:highlight>
                <a:latin typeface="Helvetica Neue" panose="02000503000000020004" pitchFamily="2" charset="0"/>
              </a:rPr>
              <a:t>assess and treat!)</a:t>
            </a:r>
            <a:endParaRPr lang="en-CA" b="1" dirty="0">
              <a:effectLst/>
              <a:highlight>
                <a:srgbClr val="FFFF00"/>
              </a:highlight>
              <a:latin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5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76094A-94F4-C6B3-413F-48F177C08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082" t="11216" r="17136" b="5185"/>
          <a:stretch/>
        </p:blipFill>
        <p:spPr>
          <a:xfrm>
            <a:off x="2090057" y="718456"/>
            <a:ext cx="5453743" cy="5355773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F3A5DE-D172-F6F4-CD2C-18DEC0CD6549}"/>
              </a:ext>
            </a:extLst>
          </p:cNvPr>
          <p:cNvCxnSpPr>
            <a:cxnSpLocks/>
          </p:cNvCxnSpPr>
          <p:nvPr/>
        </p:nvCxnSpPr>
        <p:spPr>
          <a:xfrm flipH="1" flipV="1">
            <a:off x="5525146" y="2881279"/>
            <a:ext cx="3115159" cy="32193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BE1892-D184-CA64-CBF5-02EF7AEA4C81}"/>
              </a:ext>
            </a:extLst>
          </p:cNvPr>
          <p:cNvCxnSpPr>
            <a:cxnSpLocks/>
          </p:cNvCxnSpPr>
          <p:nvPr/>
        </p:nvCxnSpPr>
        <p:spPr>
          <a:xfrm flipH="1">
            <a:off x="6393051" y="3203211"/>
            <a:ext cx="2247254" cy="13792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67F1FA-52BE-E56A-3D8A-2F1C1C36F8C3}"/>
              </a:ext>
            </a:extLst>
          </p:cNvPr>
          <p:cNvSpPr txBox="1"/>
          <p:nvPr/>
        </p:nvSpPr>
        <p:spPr>
          <a:xfrm>
            <a:off x="8640305" y="2757830"/>
            <a:ext cx="2704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My focus with mental health clients:</a:t>
            </a:r>
          </a:p>
          <a:p>
            <a:endParaRPr lang="en-US" sz="2400" b="1" dirty="0"/>
          </a:p>
          <a:p>
            <a:r>
              <a:rPr lang="en-CA" sz="3200" b="1" dirty="0">
                <a:solidFill>
                  <a:srgbClr val="FFB900"/>
                </a:solidFill>
                <a:effectLst/>
                <a:latin typeface="Helvetica Neue" panose="02000503000000020004" pitchFamily="2" charset="0"/>
              </a:rPr>
              <a:t>Cognition</a:t>
            </a:r>
            <a:r>
              <a:rPr lang="en-CA" sz="3200" b="1" dirty="0">
                <a:effectLst/>
                <a:latin typeface="Helvetica Neue" panose="02000503000000020004" pitchFamily="2" charset="0"/>
              </a:rPr>
              <a:t> </a:t>
            </a:r>
            <a:r>
              <a:rPr lang="en-CA" sz="3200" b="1" dirty="0">
                <a:solidFill>
                  <a:srgbClr val="9B9EC5"/>
                </a:solidFill>
                <a:effectLst/>
                <a:latin typeface="Helvetica Neue" panose="02000503000000020004" pitchFamily="2" charset="0"/>
              </a:rPr>
              <a:t>Affect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3434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8D6B-E959-B399-DB53-63224A4A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 and Cognition: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28243-5D69-A234-7387-E1F56BECB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61" y="1585074"/>
            <a:ext cx="9294875" cy="752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100" dirty="0"/>
              <a:t>To assess these two huge domains, a mental health OT </a:t>
            </a:r>
            <a:r>
              <a:rPr lang="en-US" sz="2100" i="1" dirty="0"/>
              <a:t>could</a:t>
            </a:r>
            <a:r>
              <a:rPr lang="en-US" sz="2100" dirty="0"/>
              <a:t> use the following assessments: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FAD18-0A08-AC9E-CC8D-2D96E25AEA6B}"/>
              </a:ext>
            </a:extLst>
          </p:cNvPr>
          <p:cNvSpPr txBox="1"/>
          <p:nvPr/>
        </p:nvSpPr>
        <p:spPr>
          <a:xfrm>
            <a:off x="420624" y="2337783"/>
            <a:ext cx="5675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Affective: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Overall status</a:t>
            </a:r>
            <a:r>
              <a:rPr lang="en-US" dirty="0"/>
              <a:t>: Personal Recovery Outcome Measure (PROM), Mental Status Examination (MSE)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APA DSM-5 Severity Measures: </a:t>
            </a:r>
            <a:r>
              <a:rPr lang="en-US" dirty="0"/>
              <a:t>General anxiety, separation anxiety, social anxiety, PTSD, agoraphobia, panic, depression, acute stress,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Self-efficacy scales</a:t>
            </a:r>
            <a:r>
              <a:rPr lang="en-US" dirty="0"/>
              <a:t>: General, Pain, Cognition, RTW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Depression</a:t>
            </a:r>
            <a:r>
              <a:rPr lang="en-US" dirty="0"/>
              <a:t>: Beck’s, PHQ-9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Fatigue</a:t>
            </a:r>
            <a:r>
              <a:rPr lang="en-US" dirty="0"/>
              <a:t>: Mental Fatigue Scale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Fear</a:t>
            </a:r>
            <a:r>
              <a:rPr lang="en-US" dirty="0"/>
              <a:t>: Fear-Avoidance Beliefs Questionnaire (FABQ), Tampa Scale for </a:t>
            </a:r>
            <a:r>
              <a:rPr lang="en-US" dirty="0" err="1"/>
              <a:t>Kinesiophobia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QOL</a:t>
            </a:r>
            <a:r>
              <a:rPr lang="en-US" dirty="0"/>
              <a:t>: WHO QOL, WHO Disability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75D83-4073-A564-E7C0-AF31804357D1}"/>
              </a:ext>
            </a:extLst>
          </p:cNvPr>
          <p:cNvSpPr txBox="1"/>
          <p:nvPr/>
        </p:nvSpPr>
        <p:spPr>
          <a:xfrm>
            <a:off x="6095998" y="2337783"/>
            <a:ext cx="5675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Cognitive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Adult Executive Functioning Inventory (ADEXI) - self report and other report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Cognitive Failures 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Executive Function Performance Test (EFPT)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Daily Living Questionnaire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FACT-Cognitive Function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Memory Awareness Rating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Memory Functioning Questionnaire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Trail Making Test (TMT)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Functional Simulated Tech Tasks (FSTT) - online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Contextual Memory Test (CMT) – online only </a:t>
            </a:r>
          </a:p>
        </p:txBody>
      </p:sp>
    </p:spTree>
    <p:extLst>
      <p:ext uri="{BB962C8B-B14F-4D97-AF65-F5344CB8AC3E}">
        <p14:creationId xmlns:p14="http://schemas.microsoft.com/office/powerpoint/2010/main" val="31581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8D6B-E959-B399-DB53-63224A4A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 and Cognition: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28243-5D69-A234-7387-E1F56BECB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62" y="2382377"/>
            <a:ext cx="9294875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…but ultimately, it is most helpful to actually see the client complete ACTIVITIES in their home or community environment…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E85B3F-7374-42F6-3FC8-566D3716E732}"/>
              </a:ext>
            </a:extLst>
          </p:cNvPr>
          <p:cNvSpPr txBox="1">
            <a:spLocks/>
          </p:cNvSpPr>
          <p:nvPr/>
        </p:nvSpPr>
        <p:spPr>
          <a:xfrm>
            <a:off x="1448562" y="3826775"/>
            <a:ext cx="9294875" cy="1561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2800" dirty="0">
                <a:solidFill>
                  <a:srgbClr val="00B050"/>
                </a:solidFill>
              </a:rPr>
              <a:t>This is called a </a:t>
            </a:r>
            <a:r>
              <a:rPr lang="en-US" sz="2800" b="1" dirty="0">
                <a:solidFill>
                  <a:srgbClr val="00B050"/>
                </a:solidFill>
              </a:rPr>
              <a:t>Functional Assessment </a:t>
            </a:r>
            <a:r>
              <a:rPr lang="en-US" sz="2800" b="1" dirty="0">
                <a:solidFill>
                  <a:srgbClr val="00B050"/>
                </a:solidFill>
                <a:sym typeface="Wingdings" pitchFamily="2" charset="2"/>
              </a:rPr>
              <a:t> 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6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ante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3074</Words>
  <Application>Microsoft Macintosh PowerPoint</Application>
  <PresentationFormat>Widescreen</PresentationFormat>
  <Paragraphs>311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Calibri</vt:lpstr>
      <vt:lpstr>Dante (Headings)2</vt:lpstr>
      <vt:lpstr>Google Sans</vt:lpstr>
      <vt:lpstr>Helvetica Neue</vt:lpstr>
      <vt:lpstr>Helvetica Neue LT W04_45 Light</vt:lpstr>
      <vt:lpstr>Helvetica Neue Medium</vt:lpstr>
      <vt:lpstr>Inter</vt:lpstr>
      <vt:lpstr>PT Sans</vt:lpstr>
      <vt:lpstr>Source Sans Pro</vt:lpstr>
      <vt:lpstr>TimesNewRomanPSMT</vt:lpstr>
      <vt:lpstr>Univers</vt:lpstr>
      <vt:lpstr>Univers Light</vt:lpstr>
      <vt:lpstr>Wingdings 2</vt:lpstr>
      <vt:lpstr>OffsetVTI</vt:lpstr>
      <vt:lpstr>Occupational Therapy  and  Mental Health </vt:lpstr>
      <vt:lpstr>Roadmap </vt:lpstr>
      <vt:lpstr>What even is “Occupational Therapy?” </vt:lpstr>
      <vt:lpstr>What even is “Occupational Therapy?” </vt:lpstr>
      <vt:lpstr>What even is “Occupational Therapy?” </vt:lpstr>
      <vt:lpstr>What we’re good at…</vt:lpstr>
      <vt:lpstr>PowerPoint Presentation</vt:lpstr>
      <vt:lpstr>Affect and Cognition: Assessment</vt:lpstr>
      <vt:lpstr>Affect and Cognition: Assessment</vt:lpstr>
      <vt:lpstr>Affect: Intervention</vt:lpstr>
      <vt:lpstr>Affect: Intervention</vt:lpstr>
      <vt:lpstr>Affect: Intervention</vt:lpstr>
      <vt:lpstr>Affect: Intervention</vt:lpstr>
      <vt:lpstr>Affect: Intervention</vt:lpstr>
      <vt:lpstr>Affect: Intervention</vt:lpstr>
      <vt:lpstr>Clinical Example</vt:lpstr>
      <vt:lpstr>Clinical Example</vt:lpstr>
      <vt:lpstr>Clinical Example</vt:lpstr>
      <vt:lpstr>Clinical Example</vt:lpstr>
      <vt:lpstr>Above all else…</vt:lpstr>
      <vt:lpstr>PowerPoint Presentation</vt:lpstr>
      <vt:lpstr>What I want you to remember…</vt:lpstr>
      <vt:lpstr>Roadmap – revisited </vt:lpstr>
      <vt:lpstr>Resources / References</vt:lpstr>
      <vt:lpstr>Resources /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Therapy  &amp;  Mental Health </dc:title>
  <dc:creator>Kale Lutomsky</dc:creator>
  <cp:lastModifiedBy>Kale Lutomsky</cp:lastModifiedBy>
  <cp:revision>57</cp:revision>
  <dcterms:created xsi:type="dcterms:W3CDTF">2023-02-01T17:25:57Z</dcterms:created>
  <dcterms:modified xsi:type="dcterms:W3CDTF">2023-04-11T23:36:51Z</dcterms:modified>
</cp:coreProperties>
</file>